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680" r:id="rId2"/>
    <p:sldId id="690" r:id="rId3"/>
    <p:sldId id="684" r:id="rId4"/>
    <p:sldId id="685" r:id="rId5"/>
    <p:sldId id="686" r:id="rId6"/>
    <p:sldId id="683" r:id="rId7"/>
    <p:sldId id="687" r:id="rId8"/>
    <p:sldId id="688" r:id="rId9"/>
    <p:sldId id="643" r:id="rId10"/>
    <p:sldId id="689" r:id="rId11"/>
    <p:sldId id="691" r:id="rId12"/>
    <p:sldId id="665" r:id="rId13"/>
    <p:sldId id="667" r:id="rId14"/>
    <p:sldId id="666" r:id="rId15"/>
    <p:sldId id="668" r:id="rId16"/>
    <p:sldId id="670" r:id="rId17"/>
    <p:sldId id="671" r:id="rId18"/>
    <p:sldId id="672" r:id="rId19"/>
    <p:sldId id="673" r:id="rId20"/>
    <p:sldId id="675" r:id="rId21"/>
    <p:sldId id="677" r:id="rId22"/>
    <p:sldId id="664" r:id="rId23"/>
    <p:sldId id="662" r:id="rId24"/>
    <p:sldId id="678" r:id="rId25"/>
    <p:sldId id="679" r:id="rId26"/>
    <p:sldId id="663" r:id="rId27"/>
    <p:sldId id="694" r:id="rId28"/>
    <p:sldId id="69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1E13"/>
    <a:srgbClr val="46C6E8"/>
    <a:srgbClr val="491A1A"/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/>
              <a:t>Click to edit Master text styles</a:t>
            </a:r>
          </a:p>
          <a:p>
            <a:pPr lvl="1"/>
            <a:r>
              <a:rPr lang="en-US" altLang="zh-TW"/>
              <a:t>Second level</a:t>
            </a:r>
          </a:p>
          <a:p>
            <a:pPr lvl="2"/>
            <a:r>
              <a:rPr lang="en-US" altLang="zh-TW"/>
              <a:t>Third level</a:t>
            </a:r>
          </a:p>
          <a:p>
            <a:pPr lvl="3"/>
            <a:r>
              <a:rPr lang="en-US" altLang="zh-TW"/>
              <a:t>Fourth level</a:t>
            </a:r>
          </a:p>
          <a:p>
            <a:pPr lvl="4"/>
            <a:r>
              <a:rPr lang="en-US" altLang="zh-TW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4/7/2019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1492113"/>
            <a:ext cx="80234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翻轉之路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700086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0941" y="555488"/>
            <a:ext cx="8023412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摩西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dirty="0" err="1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vs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以色列人</a:t>
            </a:r>
            <a:endParaRPr lang="en-US" altLang="zh-TW" sz="9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607171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0941" y="190226"/>
            <a:ext cx="8023412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3:12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神說、我必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與你同在、你將百姓從埃及領出來之後、你們必在這山上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事奉我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、這就是我打發你去的證據。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46105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0941" y="428488"/>
            <a:ext cx="80234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5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:1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耶和華以色列的　神這樣說、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容我的百姓去、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在曠野向我守節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2527950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0941" y="428488"/>
            <a:ext cx="8023412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5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: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求你容我們往曠野去、走三天的路程、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祭祀耶和華我們的神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，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 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469219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285613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離開埃及的目的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42566" y="169213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事奉祂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42566" y="3014089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向祂守節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42566" y="460678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祭祀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856403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31441" y="1158738"/>
            <a:ext cx="802341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我們與神的關係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在哪個層面？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772874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285613"/>
            <a:ext cx="8023412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翻轉之路</a:t>
            </a:r>
            <a:endParaRPr lang="en-US" altLang="zh-TW" sz="9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8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十災</a:t>
            </a:r>
            <a:endParaRPr lang="en-US" altLang="zh-TW" sz="8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8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過紅海</a:t>
            </a:r>
            <a:endParaRPr lang="en-US" altLang="zh-TW" sz="8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8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嗎哪與水</a:t>
            </a:r>
            <a:endParaRPr lang="en-US" altLang="zh-TW" sz="8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3238248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40941" y="1015863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翻轉之路（五）</a:t>
            </a:r>
            <a:endParaRPr lang="en-US" altLang="zh-TW" sz="10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93341" y="3136763"/>
            <a:ext cx="802341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頒律法</a:t>
            </a:r>
            <a:endParaRPr lang="en-US" altLang="zh-TW" sz="10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257117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31441" y="115873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你喜歡律法嗎？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619381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285613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頒律法的目的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42566" y="169213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與神相屬的關係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42566" y="3014089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蒙福興盛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42566" y="460678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生命之道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120207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19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:</a:t>
            </a:r>
            <a:r>
              <a:rPr lang="zh-TW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4】</a:t>
            </a:r>
            <a:endParaRPr lang="en-US" altLang="zh-TW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我向埃及人所行的事、你們都看見了、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且看見我如鷹將你們背在翅膀上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帶來歸我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25730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agle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8785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agle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62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19:5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6</a:t>
            </a:r>
            <a:r>
              <a:rPr lang="zh-TW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如今你們若實在聽從我的話、遵守我的約、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就要在萬民中作屬我的子民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因為全地都是我的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你們要歸我作祭司的國度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為聖潔的國民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．這些話你要告訴以色列人。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4285798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申命記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26:19</a:t>
            </a:r>
            <a:r>
              <a:rPr lang="zh-TW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又使你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得稱讚、美名、尊榮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、超乎他所造的萬民之上、並照他所應許的、使你歸耶和華你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神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為聖潔的民</a:t>
            </a:r>
            <a:r>
              <a:rPr 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4567993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23:22</a:t>
            </a:r>
            <a:r>
              <a:rPr lang="zh-TW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你若實在聽從他的話、照著我一切所說的去行、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我就向你的仇敵作仇敵、向你的敵人作敵人</a:t>
            </a:r>
            <a:r>
              <a:rPr 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4154945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申命記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4:6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所以你們要謹守遵行、這就是你們在萬民眼前的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智慧、聰明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．他們聽見這一切律例、必說、這大國的人真是有智慧、有聰明。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806282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841497"/>
            <a:ext cx="8523786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申命記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5:29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marL="342900" lvl="2" indent="-342900"/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惟願他們存這樣的心、敬畏我、常遵守我的一切誡命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使他們和他們的子孫、永遠得福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12407787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285994"/>
            <a:ext cx="8523786" cy="632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申命記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32:46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47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2"/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我今日所警教你們的、你們都要放在心上、要吩咐你們的子孫謹守遵行這律法上的話．因為這不是虛空與你們無關的事、乃是你們的生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命、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在你們過約但河要得為業的地上、必因這事日子得以長久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5279913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十誡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00" y="365125"/>
            <a:ext cx="8636000" cy="623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086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小馬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473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小馬3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1" y="714375"/>
            <a:ext cx="7381874" cy="527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5406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-176507" y="285994"/>
            <a:ext cx="85237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馬太福音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22:37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～</a:t>
            </a:r>
            <a:r>
              <a:rPr lang="en-US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40</a:t>
            </a:r>
            <a:r>
              <a:rPr lang="zh-TW" altLang="zh-TW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2"/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耶穌對他說、你要盡心、盡性、盡意、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愛主你的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　神。這是誡命中的第一、且是最大的。其次也相倣、就是要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愛人如己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。這兩條誡命、是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律法和先知一切道理的總綱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r>
              <a:rPr 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7745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3660" y="285994"/>
            <a:ext cx="8523786" cy="216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457200" lvl="3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羅馬書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 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10:4</a:t>
            </a:r>
            <a:r>
              <a:rPr lang="zh-TW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】</a:t>
            </a:r>
            <a:endParaRPr lang="en-US" altLang="zh-TW" sz="4500" b="1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  <a:p>
            <a:pPr lvl="2"/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律法的總結就是基督、使凡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信他的都得著義</a:t>
            </a:r>
            <a:r>
              <a:rPr lang="zh-TW" altLang="en-US" sz="4500" b="1" dirty="0">
                <a:ln w="11430"/>
                <a:solidFill>
                  <a:schemeClr val="bg1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Apple Casual"/>
                <a:ea typeface="SimHei" charset="0"/>
                <a:cs typeface="Apple Casual"/>
              </a:rPr>
              <a:t>。</a:t>
            </a:r>
            <a:endParaRPr lang="en-US" sz="4500" b="1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Apple Casual"/>
              <a:ea typeface="SimHei" charset="0"/>
              <a:cs typeface="Apple Casual"/>
            </a:endParaRPr>
          </a:p>
        </p:txBody>
      </p:sp>
    </p:spTree>
    <p:extLst>
      <p:ext uri="{BB962C8B-B14F-4D97-AF65-F5344CB8AC3E}">
        <p14:creationId xmlns:p14="http://schemas.microsoft.com/office/powerpoint/2010/main" val="2132440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小馬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189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40941" y="190226"/>
            <a:ext cx="8023412" cy="417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【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出埃及記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3:12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】</a:t>
            </a: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神說、我必</a:t>
            </a:r>
            <a:r>
              <a:rPr lang="en-US" altLang="zh-TW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 </a:t>
            </a:r>
            <a:r>
              <a:rPr lang="zh-TW" altLang="en-US" sz="4500" b="1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與你同在、你將百姓從埃及領出來之後、你們必在這山上事奉我、</a:t>
            </a:r>
            <a:r>
              <a:rPr lang="zh-TW" altLang="en-US" sz="4500" b="1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這就是我打發你去的證據。</a:t>
            </a:r>
            <a:endParaRPr lang="en-US" sz="4500" b="1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  <a:p>
            <a:pPr marL="0" lvl="2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endParaRPr lang="en-US" altLang="zh-TW" sz="4000" dirty="0">
              <a:ln w="11430"/>
              <a:solidFill>
                <a:schemeClr val="bg1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7134625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老鷹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742566" y="285613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dirty="0">
                <a:ln w="11430"/>
                <a:solidFill>
                  <a:srgbClr val="FFFF00"/>
                </a:solidFill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頒律法的目的</a:t>
            </a:r>
            <a:endParaRPr lang="en-US" altLang="zh-TW" sz="7000" dirty="0">
              <a:ln w="11430"/>
              <a:solidFill>
                <a:srgbClr val="FFFF00"/>
              </a:solidFill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42566" y="1692138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與神相屬的關係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42566" y="3014089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蒙福興盛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42566" y="4463913"/>
            <a:ext cx="80234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1143000" lvl="2" indent="-114300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7000" dirty="0">
                <a:ln w="11430"/>
                <a:effectLst>
                  <a:outerShdw blurRad="38100" dist="38100" dir="5460000" algn="tl">
                    <a:schemeClr val="tx1"/>
                  </a:outerShdw>
                </a:effectLst>
                <a:latin typeface="Hannotate TC Bold"/>
                <a:ea typeface="SimHei" charset="0"/>
                <a:cs typeface="Hannotate TC Bold"/>
              </a:rPr>
              <a:t>生命之道</a:t>
            </a:r>
            <a:endParaRPr lang="en-US" altLang="zh-TW" sz="7000" dirty="0">
              <a:ln w="11430"/>
              <a:effectLst>
                <a:outerShdw blurRad="38100" dist="38100" dir="5460000" algn="tl">
                  <a:schemeClr val="tx1"/>
                </a:outerShdw>
              </a:effectLst>
              <a:latin typeface="Hannotate TC Bold"/>
              <a:ea typeface="SimHei" charset="0"/>
              <a:cs typeface="Hannotate TC Bold"/>
            </a:endParaRPr>
          </a:p>
        </p:txBody>
      </p:sp>
    </p:spTree>
    <p:extLst>
      <p:ext uri="{BB962C8B-B14F-4D97-AF65-F5344CB8AC3E}">
        <p14:creationId xmlns:p14="http://schemas.microsoft.com/office/powerpoint/2010/main" val="425178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6628</TotalTime>
  <Words>756</Words>
  <Application>Microsoft Office PowerPoint</Application>
  <PresentationFormat>On-screen Show (4:3)</PresentationFormat>
  <Paragraphs>51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Apple Casual</vt:lpstr>
      <vt:lpstr>Hannotate TC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Shu Sophia Zhang</cp:lastModifiedBy>
  <cp:revision>185</cp:revision>
  <dcterms:created xsi:type="dcterms:W3CDTF">2018-05-06T00:06:01Z</dcterms:created>
  <dcterms:modified xsi:type="dcterms:W3CDTF">2019-04-07T19:35:15Z</dcterms:modified>
</cp:coreProperties>
</file>