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57960E-65CB-4B0F-9FA6-5516753FF256}" v="14" dt="2019-06-30T19:45:03.3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4" autoAdjust="0"/>
    <p:restoredTop sz="93135" autoAdjust="0"/>
  </p:normalViewPr>
  <p:slideViewPr>
    <p:cSldViewPr snapToGrid="0">
      <p:cViewPr varScale="1">
        <p:scale>
          <a:sx n="67" d="100"/>
          <a:sy n="67" d="100"/>
        </p:scale>
        <p:origin x="858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BF968-1E60-4C8D-B27D-D24E64C17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B476FB-BABE-4A4F-8F81-BC5980E1C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F601CD-8C90-464E-820D-1A7D6FF34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C515A9-163A-4C97-80ED-39B76A20B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51FC68-CD6D-4610-8830-F9468ACA5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081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EF8D4-1620-4D14-BDBC-7C136400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06BFB3-9F99-4C58-B6D3-FB812DEB5D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C5180-9323-4B73-A938-85905A3F7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50185-0D6D-4D7F-9DC2-192A7BF71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7F391-08E4-4734-A747-53A2367AC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52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0BBEF-B690-4387-8696-B4E95D241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62231-7B46-4264-8DAD-FBF1213EC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F8691-F3B6-4D82-AB87-6551BC6C3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45B18-F274-4AE9-B36F-8C54C9534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706D4-D6CF-457B-8C77-CF51E20FE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08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35747-AA23-465E-AA9D-F2F2CE67E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60E23-78DF-4E17-8BE7-891AC6273D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7DFF41-F326-44C9-96D2-7E3047922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D1EDC-E270-4804-90E6-BEC9FD9A6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87FD85-F981-4084-B2DB-2419F3D43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08AF7F-EDE8-4B78-8887-96840C18A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3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6A727-C8AB-473D-BA14-B93CCFBF0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A9A461-7677-435C-9732-8B96D0317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04DDF0-D375-4631-9FC8-F831887629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70C5D0-8733-4B26-9C1D-A7B680FBCC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90134B-6118-4087-9533-883431126A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97C85F-64F1-4F49-AF59-764388B12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EEC3B4-EC3A-4C0E-BD82-C20651455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387633-C7AF-44EE-BDDE-0DF4CCA0F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41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CAFFC-CB30-49B1-A1F9-D2213C8F9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D37E38-A2FB-4157-BDE3-5DE99B2B4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F75000-7129-4396-B857-2DBE0F494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CD7653-E54D-4C6D-989B-FC0AE86A3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69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CBB7C0-29DF-4F77-87F6-D4C9790D4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6DBB5B-F67D-409F-B5D6-72271ADBA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924DB8-1A7C-46E7-8B31-EB7D6283C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82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66BA4-AD34-48CE-B94C-2EC97DF16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E45E1-B246-4C69-8D83-279E7E402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D2B46-4256-4810-9862-3417EF9D05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05804-9947-4404-ABFF-85DB40D76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3C338-344F-4D39-8489-ED4F0B99C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3F750B-D42C-4607-AB20-E0AC9C691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003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91AC0-1AB6-45AA-935C-D31F799E5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6BA92C-A631-47DC-94CF-9A70C71D56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5C2D15-3FFD-4F2D-864B-E4C904603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20ACC7-479E-4449-B794-2F71A0648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EAEB7C-DBC0-437D-AF3F-649A4BF2A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1B1CD6-E42F-41E5-82EE-FDC0B07C9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98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566F1-643C-4C4A-BFB9-AC74A83C7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748672-61E6-405D-B9FD-7F9FA6CCBE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E0BAE-E415-4D7D-B971-543193F7E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07F41-DCCD-4DC5-8006-06949E39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61290-9B0C-4B40-83A0-85ACA093E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63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0A61F5-42F2-4540-8D44-3B98A5116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6250FE-BEEF-4285-B487-0DBCE1699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C16B8-798C-4743-9533-51A1D358F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07576B-D9E8-41C8-AB2E-8C3616FE3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18B2A5-37BC-46AB-99D9-148397777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04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0B2412-FD49-4757-9BD6-012155DA8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FDE9D9-80F6-45E6-AA08-D3C8EA23F6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2D2E0-C094-40E5-A3A8-F9F16BD80E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30BA1-3533-4F6E-8301-330A8CA5FBB1}" type="datetimeFigureOut">
              <a:rPr lang="en-US" smtClean="0"/>
              <a:t>6/30/2019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5AEE8-4ABB-48F9-BF9F-44BF8C6DD5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AFCEA-3B1F-4045-8DDA-0C4640133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D646D-D618-40E4-84EA-C89DE23E8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26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8392A7-6941-412D-AE8A-90415C677F23}"/>
              </a:ext>
            </a:extLst>
          </p:cNvPr>
          <p:cNvSpPr/>
          <p:nvPr/>
        </p:nvSpPr>
        <p:spPr>
          <a:xfrm>
            <a:off x="366908" y="471319"/>
            <a:ext cx="114581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te·na·cious</a:t>
            </a:r>
            <a:r>
              <a:rPr lang="en-US" sz="3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zh-CN" altLang="en-US" sz="3600" b="1" dirty="0"/>
              <a:t>坚韧的</a:t>
            </a:r>
            <a:endParaRPr lang="en-US" altLang="zh-CN" sz="3600" b="1" dirty="0"/>
          </a:p>
          <a:p>
            <a:r>
              <a:rPr lang="en-US" sz="3600" dirty="0"/>
              <a:t>1.a. Extremely persistent in adhering to or doing something; stubborn or relentless: "tenacious defenders of their harsh and pitiless land" (Dee Brown).</a:t>
            </a:r>
          </a:p>
          <a:p>
            <a:r>
              <a:rPr lang="en-US" sz="3600" dirty="0"/>
              <a:t>b. Characterized by extreme persistence; relentless or enduring: tenacious detective work; tenacious superstitions.</a:t>
            </a:r>
          </a:p>
          <a:p>
            <a:r>
              <a:rPr lang="en-US" sz="3600" dirty="0"/>
              <a:t>2. Holding together firmly; cohesive: a tenacious material.</a:t>
            </a:r>
          </a:p>
          <a:p>
            <a:r>
              <a:rPr lang="en-US" sz="3600" dirty="0"/>
              <a:t>3. Clinging to another object or surface; adhesive: tenacious lint.</a:t>
            </a:r>
          </a:p>
          <a:p>
            <a:r>
              <a:rPr lang="en-US" sz="3600" dirty="0"/>
              <a:t>4. Tending to retain; retentive: a tenacious memory.</a:t>
            </a:r>
          </a:p>
        </p:txBody>
      </p:sp>
    </p:spTree>
    <p:extLst>
      <p:ext uri="{BB962C8B-B14F-4D97-AF65-F5344CB8AC3E}">
        <p14:creationId xmlns:p14="http://schemas.microsoft.com/office/powerpoint/2010/main" val="4290275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DFEE93-15E6-473A-BDEB-776FFDDB6CDA}"/>
              </a:ext>
            </a:extLst>
          </p:cNvPr>
          <p:cNvSpPr txBox="1"/>
          <p:nvPr/>
        </p:nvSpPr>
        <p:spPr>
          <a:xfrm>
            <a:off x="72886" y="-71440"/>
            <a:ext cx="12099235" cy="7155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Titus 2:6-15  (NIV)</a:t>
            </a:r>
            <a:r>
              <a:rPr lang="zh-CN" altLang="en-US" sz="3200" dirty="0"/>
              <a:t>提多书 </a:t>
            </a:r>
            <a:r>
              <a:rPr lang="en-US" altLang="zh-CN" sz="3200" dirty="0"/>
              <a:t>2:6-15  (CUVMPS)</a:t>
            </a:r>
            <a:endParaRPr lang="en-US" sz="3200" dirty="0"/>
          </a:p>
          <a:p>
            <a:r>
              <a:rPr lang="en-US" sz="3050" b="1" baseline="30000" dirty="0"/>
              <a:t>6 </a:t>
            </a:r>
            <a:r>
              <a:rPr lang="en-US" sz="3050" dirty="0"/>
              <a:t>Similarly, encourage the young men to be self-controlled. </a:t>
            </a:r>
            <a:r>
              <a:rPr lang="en-US" sz="3050" b="1" baseline="30000" dirty="0"/>
              <a:t>7 </a:t>
            </a:r>
            <a:r>
              <a:rPr lang="en-US" sz="3050" dirty="0"/>
              <a:t>In everything set them an example by doing what is good. In your teaching show integrity, seriousness </a:t>
            </a:r>
            <a:r>
              <a:rPr lang="en-US" sz="3050" b="1" baseline="30000" dirty="0"/>
              <a:t>8 </a:t>
            </a:r>
            <a:r>
              <a:rPr lang="en-US" sz="3050" dirty="0"/>
              <a:t>and soundness of speech that cannot be condemned, so that those who oppose you may be ashamed because they have nothing bad to say about us. </a:t>
            </a:r>
            <a:r>
              <a:rPr lang="en-US" sz="3050" b="1" baseline="30000" dirty="0"/>
              <a:t>9 </a:t>
            </a:r>
            <a:r>
              <a:rPr lang="en-US" sz="3050" dirty="0"/>
              <a:t>Teach slaves to be subject to their masters in everything, to try to please them, not to talk back to them, </a:t>
            </a:r>
            <a:r>
              <a:rPr lang="en-US" sz="3050" b="1" baseline="30000" dirty="0"/>
              <a:t>10 </a:t>
            </a:r>
            <a:r>
              <a:rPr lang="en-US" sz="3050" dirty="0"/>
              <a:t>and not to steal from them, but to show that they can be fully trusted, so that in every way they will make the teaching about God our Savior attractive.</a:t>
            </a:r>
          </a:p>
          <a:p>
            <a:r>
              <a:rPr lang="en-US" altLang="zh-CN" sz="3050" b="1" baseline="30000" dirty="0"/>
              <a:t>6 </a:t>
            </a:r>
            <a:r>
              <a:rPr lang="zh-CN" altLang="en-US" sz="3050" dirty="0"/>
              <a:t>又劝少年人要谨守。 </a:t>
            </a:r>
            <a:r>
              <a:rPr lang="en-US" altLang="zh-CN" sz="3050" b="1" baseline="30000" dirty="0"/>
              <a:t>7 </a:t>
            </a:r>
            <a:r>
              <a:rPr lang="zh-CN" altLang="en-US" sz="3050" dirty="0"/>
              <a:t>你自己凡事要显出善行的榜样，在教训上要正直、端庄、</a:t>
            </a:r>
            <a:r>
              <a:rPr lang="en-US" altLang="zh-CN" sz="3050" b="1" baseline="30000" dirty="0"/>
              <a:t>8 </a:t>
            </a:r>
            <a:r>
              <a:rPr lang="zh-CN" altLang="en-US" sz="3050" dirty="0"/>
              <a:t>言语纯全、无可指责，叫那反对的人既无处可说我们的不是，便自觉羞愧。 </a:t>
            </a:r>
            <a:r>
              <a:rPr lang="en-US" altLang="zh-CN" sz="3050" b="1" baseline="30000" dirty="0"/>
              <a:t>9 </a:t>
            </a:r>
            <a:r>
              <a:rPr lang="zh-CN" altLang="en-US" sz="3050" dirty="0"/>
              <a:t>劝仆人要顺服自己的主人，凡事讨他的喜欢，不可顶撞他，</a:t>
            </a:r>
            <a:r>
              <a:rPr lang="en-US" altLang="zh-CN" sz="3050" b="1" baseline="30000" dirty="0"/>
              <a:t>10 </a:t>
            </a:r>
            <a:r>
              <a:rPr lang="zh-CN" altLang="en-US" sz="3050" dirty="0"/>
              <a:t>不可私拿东西，要显为忠诚，以致凡事尊荣我们救主神的       </a:t>
            </a:r>
            <a:r>
              <a:rPr lang="en-US" altLang="zh-CN" sz="3050" dirty="0"/>
              <a:t>	</a:t>
            </a:r>
            <a:r>
              <a:rPr lang="zh-CN" altLang="en-US" sz="3050" dirty="0"/>
              <a:t>道。</a:t>
            </a:r>
            <a:r>
              <a:rPr lang="zh-CN" altLang="en-US" sz="2800" dirty="0"/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104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D789DD0-D4EA-4167-B9F1-A5B6C1D49320}"/>
              </a:ext>
            </a:extLst>
          </p:cNvPr>
          <p:cNvSpPr/>
          <p:nvPr/>
        </p:nvSpPr>
        <p:spPr>
          <a:xfrm>
            <a:off x="106017" y="-29667"/>
            <a:ext cx="12085983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baseline="30000" dirty="0"/>
              <a:t>11 </a:t>
            </a:r>
            <a:r>
              <a:rPr lang="en-US" sz="3000" dirty="0"/>
              <a:t>For the grace of God has appeared that offers salvation to all people.</a:t>
            </a:r>
            <a:r>
              <a:rPr lang="en-US" sz="3000" b="1" baseline="30000" dirty="0"/>
              <a:t>12 </a:t>
            </a:r>
            <a:r>
              <a:rPr lang="en-US" sz="3000" dirty="0"/>
              <a:t>It teaches us to say “No” to ungodliness and worldly passions, and to live self-controlled, upright and godly lives in this present age, </a:t>
            </a:r>
            <a:r>
              <a:rPr lang="en-US" sz="3000" b="1" baseline="30000" dirty="0"/>
              <a:t>13 </a:t>
            </a:r>
            <a:r>
              <a:rPr lang="en-US" sz="3000" dirty="0"/>
              <a:t>while we wait for the blessed hope—the appearing of the glory of our great God and Savior, Jesus Christ, </a:t>
            </a:r>
            <a:r>
              <a:rPr lang="en-US" sz="3000" b="1" baseline="30000" dirty="0"/>
              <a:t>14 </a:t>
            </a:r>
            <a:r>
              <a:rPr lang="en-US" sz="3000" dirty="0"/>
              <a:t>who gave himself for us to redeem us from all wickedness and to purify for himself a people that are his very own, eager to do what is good.</a:t>
            </a:r>
          </a:p>
          <a:p>
            <a:r>
              <a:rPr lang="en-US" sz="3000" b="1" baseline="30000" dirty="0"/>
              <a:t>15 </a:t>
            </a:r>
            <a:r>
              <a:rPr lang="en-US" sz="3000" dirty="0"/>
              <a:t>These, then, are the things you should teach. Encourage and rebuke with all authority. Do not let anyone despise you.</a:t>
            </a:r>
          </a:p>
          <a:p>
            <a:r>
              <a:rPr lang="en-US" altLang="zh-CN" sz="3000" b="1" baseline="30000" dirty="0"/>
              <a:t>11 </a:t>
            </a:r>
            <a:r>
              <a:rPr lang="zh-CN" altLang="en-US" sz="3000" dirty="0"/>
              <a:t>因为神救众人的恩典已经显明出来，</a:t>
            </a:r>
            <a:r>
              <a:rPr lang="en-US" altLang="zh-CN" sz="3000" b="1" baseline="30000" dirty="0"/>
              <a:t>12 </a:t>
            </a:r>
            <a:r>
              <a:rPr lang="zh-CN" altLang="en-US" sz="3000" dirty="0"/>
              <a:t>教训我们除去不敬虔的心和世俗的情欲，在今世自守、公义、敬虔度日，</a:t>
            </a:r>
            <a:r>
              <a:rPr lang="en-US" altLang="zh-CN" sz="3000" b="1" baseline="30000" dirty="0"/>
              <a:t>13 </a:t>
            </a:r>
            <a:r>
              <a:rPr lang="zh-CN" altLang="en-US" sz="3000" dirty="0"/>
              <a:t>等候所盼望的福，并等候至大的神和我们救主耶稣基督的荣耀显现。救主舍己的缘故，</a:t>
            </a:r>
            <a:r>
              <a:rPr lang="en-US" altLang="zh-CN" sz="3000" b="1" baseline="30000" dirty="0"/>
              <a:t>14 </a:t>
            </a:r>
            <a:r>
              <a:rPr lang="zh-CN" altLang="en-US" sz="3000" dirty="0"/>
              <a:t>他为我们舍了自己，要赎我们脱离一切罪恶，又洁净我们，特做自己的子民，热心为善。</a:t>
            </a:r>
            <a:r>
              <a:rPr lang="en-US" altLang="zh-CN" sz="3000" b="1" baseline="30000" dirty="0"/>
              <a:t>15 </a:t>
            </a:r>
            <a:r>
              <a:rPr lang="zh-CN" altLang="en-US" sz="3000" dirty="0"/>
              <a:t>这些事你要讲明，劝诫人，用各等权柄责备人，不可叫人轻看你。</a:t>
            </a:r>
          </a:p>
        </p:txBody>
      </p:sp>
    </p:spTree>
    <p:extLst>
      <p:ext uri="{BB962C8B-B14F-4D97-AF65-F5344CB8AC3E}">
        <p14:creationId xmlns:p14="http://schemas.microsoft.com/office/powerpoint/2010/main" val="2027004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5F687E-95CD-4FF6-80B7-C3E3C99C1845}"/>
              </a:ext>
            </a:extLst>
          </p:cNvPr>
          <p:cNvSpPr/>
          <p:nvPr/>
        </p:nvSpPr>
        <p:spPr>
          <a:xfrm>
            <a:off x="1204911" y="562660"/>
            <a:ext cx="1039653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弥迦书 </a:t>
            </a:r>
            <a:r>
              <a:rPr lang="en-US" altLang="zh-CN" sz="3200" dirty="0"/>
              <a:t>7:7-8 </a:t>
            </a:r>
            <a:r>
              <a:rPr lang="en-US" sz="3200" dirty="0"/>
              <a:t> (CUVMPS)</a:t>
            </a:r>
          </a:p>
          <a:p>
            <a:r>
              <a:rPr lang="en-US" sz="3200" b="1" baseline="30000" dirty="0"/>
              <a:t>7 </a:t>
            </a:r>
            <a:r>
              <a:rPr lang="zh-CN" altLang="en-US" sz="3200" dirty="0"/>
              <a:t>至于我，我要仰望耶和华，要等候那救我的神，我的神必应允我。 </a:t>
            </a:r>
            <a:r>
              <a:rPr lang="en-US" altLang="zh-CN" sz="3200" b="1" baseline="30000" dirty="0"/>
              <a:t>8 </a:t>
            </a:r>
            <a:r>
              <a:rPr lang="zh-CN" altLang="en-US" sz="3200" dirty="0"/>
              <a:t>我的仇敌啊，不要向我夸耀！我虽跌倒，却要起来；我虽坐在黑暗里，耶和华却做我的光。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en-US" sz="3200" b="1" baseline="30000" dirty="0"/>
              <a:t>7 </a:t>
            </a:r>
            <a:r>
              <a:rPr lang="en-US" sz="3200" dirty="0"/>
              <a:t>But as for me, I watch in hope for the </a:t>
            </a:r>
            <a:r>
              <a:rPr lang="en-US" sz="3200" cap="small" dirty="0"/>
              <a:t>Lord</a:t>
            </a:r>
            <a:r>
              <a:rPr lang="en-US" sz="3200" dirty="0"/>
              <a:t>,</a:t>
            </a:r>
            <a:br>
              <a:rPr lang="en-US" sz="3200" dirty="0"/>
            </a:br>
            <a:r>
              <a:rPr lang="en-US" sz="3200" dirty="0"/>
              <a:t>    I wait for God my Savior;</a:t>
            </a:r>
            <a:br>
              <a:rPr lang="en-US" sz="3200" dirty="0"/>
            </a:br>
            <a:r>
              <a:rPr lang="en-US" sz="3200" dirty="0"/>
              <a:t>    my God will hear me.</a:t>
            </a:r>
          </a:p>
          <a:p>
            <a:r>
              <a:rPr lang="en-US" sz="3200" b="1" baseline="30000" dirty="0"/>
              <a:t>8 </a:t>
            </a:r>
            <a:r>
              <a:rPr lang="en-US" sz="3200" dirty="0"/>
              <a:t>Do not gloat over me, my enemy!</a:t>
            </a:r>
            <a:br>
              <a:rPr lang="en-US" sz="3200" dirty="0"/>
            </a:br>
            <a:r>
              <a:rPr lang="en-US" sz="3200" dirty="0"/>
              <a:t>    Though I have fallen, I will rise.</a:t>
            </a:r>
            <a:br>
              <a:rPr lang="en-US" sz="3200" dirty="0"/>
            </a:br>
            <a:r>
              <a:rPr lang="en-US" sz="3200" dirty="0"/>
              <a:t>Though I sit in darkness,</a:t>
            </a:r>
            <a:br>
              <a:rPr lang="en-US" sz="3200" dirty="0"/>
            </a:br>
            <a:r>
              <a:rPr lang="en-US" sz="3200" dirty="0"/>
              <a:t>    the </a:t>
            </a:r>
            <a:r>
              <a:rPr lang="en-US" sz="3200" cap="small" dirty="0"/>
              <a:t>Lord</a:t>
            </a:r>
            <a:r>
              <a:rPr lang="en-US" sz="3200" dirty="0"/>
              <a:t> will be my light.</a:t>
            </a:r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79729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C815FA-8CA0-492D-A454-37029E29328D}"/>
              </a:ext>
            </a:extLst>
          </p:cNvPr>
          <p:cNvSpPr/>
          <p:nvPr/>
        </p:nvSpPr>
        <p:spPr>
          <a:xfrm>
            <a:off x="671513" y="838497"/>
            <a:ext cx="90297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Ephesians 3</a:t>
            </a:r>
            <a:endParaRPr lang="en-US" sz="3200" b="1" i="0" baseline="3000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3200" b="1" i="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20 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Helvetica Neue"/>
              </a:rPr>
              <a:t>Now to him who is able to do immeasurably more than all we ask or imagine, according to his power that is at work within us,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7533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105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Helvetica Neue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Shu Sophia Zhang</dc:creator>
  <cp:lastModifiedBy>Shu Sophia Zhang</cp:lastModifiedBy>
  <cp:revision>3</cp:revision>
  <dcterms:created xsi:type="dcterms:W3CDTF">2019-06-30T15:34:34Z</dcterms:created>
  <dcterms:modified xsi:type="dcterms:W3CDTF">2019-06-30T20:08:49Z</dcterms:modified>
</cp:coreProperties>
</file>