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y="5143500" cx="9144000"/>
  <p:notesSz cx="6858000" cy="9144000"/>
  <p:embeddedFontLst>
    <p:embeddedFont>
      <p:font typeface="Playfair Display"/>
      <p:regular r:id="rId48"/>
      <p:bold r:id="rId49"/>
      <p:italic r:id="rId50"/>
      <p:boldItalic r:id="rId51"/>
    </p:embeddedFont>
    <p:embeddedFont>
      <p:font typeface="Lato"/>
      <p:regular r:id="rId52"/>
      <p:bold r:id="rId53"/>
      <p:italic r:id="rId54"/>
      <p:boldItalic r:id="rId5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PlayfairDisplay-regular.fntdata"/><Relationship Id="rId47" Type="http://schemas.openxmlformats.org/officeDocument/2006/relationships/slide" Target="slides/slide42.xml"/><Relationship Id="rId49" Type="http://schemas.openxmlformats.org/officeDocument/2006/relationships/font" Target="fonts/PlayfairDisplay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PlayfairDisplay-boldItalic.fntdata"/><Relationship Id="rId50" Type="http://schemas.openxmlformats.org/officeDocument/2006/relationships/font" Target="fonts/PlayfairDisplay-italic.fntdata"/><Relationship Id="rId53" Type="http://schemas.openxmlformats.org/officeDocument/2006/relationships/font" Target="fonts/Lato-bold.fntdata"/><Relationship Id="rId52" Type="http://schemas.openxmlformats.org/officeDocument/2006/relationships/font" Target="fonts/Lato-regular.fntdata"/><Relationship Id="rId11" Type="http://schemas.openxmlformats.org/officeDocument/2006/relationships/slide" Target="slides/slide6.xml"/><Relationship Id="rId55" Type="http://schemas.openxmlformats.org/officeDocument/2006/relationships/font" Target="fonts/Lato-boldItalic.fntdata"/><Relationship Id="rId10" Type="http://schemas.openxmlformats.org/officeDocument/2006/relationships/slide" Target="slides/slide5.xml"/><Relationship Id="rId54" Type="http://schemas.openxmlformats.org/officeDocument/2006/relationships/font" Target="fonts/Lat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6bc481edd8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6bc481edd8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bc481edd8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bc481edd8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a66c8862e_0_5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a66c8862e_0_5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a6f87b82d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a6f87b82d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a6d54d374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a6d54d37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a66c8862e_0_5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a66c8862e_0_5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a6f87b82d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a6f87b82d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a6f87b82d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a6f87b82d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7a6f87b82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7a6f87b82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7a6f87b82d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7a6f87b82d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a6f87b82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a6f87b82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7a6f87b82d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7a6f87b82d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a6f87b82d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7a6f87b82d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a6f87b82d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7a6f87b82d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a6bacdbdc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a6bacdbdc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a6bacdbdc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a6bacdbdc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7a6bacdbdc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7a6bacdbdc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a6bacdbdc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7a6bacdbdc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a6bacdbd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a6bacdbd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a6bacdbdc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a6bacdbdc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7a6bacdbdc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7a6bacdbdc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7a6f87b82d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7a6f87b82d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a6f87b82d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a6f87b82d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7a66c8862e_0_4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7a66c8862e_0_4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6bc7216e2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6bc7216e2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6bc481edd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6bc481edd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7a66c8862e_0_5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7a66c8862e_0_5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6bc481edd8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6bc481edd8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6bc7216e2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6bc7216e2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6bc7216e2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6bc7216e2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6bc7216e2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6bc7216e2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6bc7216e2f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6bc7216e2f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6bc481edd8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6bc481edd8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7a66c8862e_0_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7a66c8862e_0_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6bc7216e2f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6bc7216e2f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6bc481edd8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6bc481edd8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7a66c8862e_0_5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7a66c8862e_0_5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6bc7216e2f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6bc7216e2f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6bc481edd8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6bc481edd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6bc481edd8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6bc481edd8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6bc481edd8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6bc481edd8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:push dir="r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hyperlink" Target="http://www.youtube.com/watch?v=UZTfbI1nY6o" TargetMode="External"/><Relationship Id="rId5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Relationship Id="rId4" Type="http://schemas.openxmlformats.org/officeDocument/2006/relationships/image" Target="../media/image5.jpg"/><Relationship Id="rId5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Relationship Id="rId4" Type="http://schemas.openxmlformats.org/officeDocument/2006/relationships/image" Target="../media/image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Relationship Id="rId4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jpg"/><Relationship Id="rId4" Type="http://schemas.openxmlformats.org/officeDocument/2006/relationships/image" Target="../media/image7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jpg"/><Relationship Id="rId4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2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509550" y="2571750"/>
            <a:ext cx="8124900" cy="130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52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“</a:t>
            </a:r>
            <a:r>
              <a:rPr b="1" lang="en" sz="52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天国近了，你们要悔改”</a:t>
            </a:r>
            <a:endParaRPr b="1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subTitle"/>
          </p:nvPr>
        </p:nvSpPr>
        <p:spPr>
          <a:xfrm>
            <a:off x="625500" y="1908900"/>
            <a:ext cx="7893000" cy="132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solidFill>
                  <a:srgbClr val="CC0000"/>
                </a:solidFill>
              </a:rPr>
              <a:t>一</a:t>
            </a:r>
            <a:r>
              <a:rPr b="1" lang="en" sz="4800">
                <a:solidFill>
                  <a:srgbClr val="CC0000"/>
                </a:solidFill>
              </a:rPr>
              <a:t>. 悔改的真义</a:t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65" name="Google Shape;65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悔改才能蒙祝福，得拯救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b="1" sz="36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/>
          <p:nvPr>
            <p:ph type="ctrTitle"/>
          </p:nvPr>
        </p:nvSpPr>
        <p:spPr>
          <a:xfrm>
            <a:off x="323300" y="136800"/>
            <a:ext cx="8200200" cy="480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彼得后3：9 主 所 应 许 的 尚 未 成 就 ， 有 人 以 为 他 是 耽 延 ， 其 实 不 是 耽 延 ， 乃 是 宽 容 你 们 ， </a:t>
            </a:r>
            <a:r>
              <a:rPr b="1" lang="en" sz="360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不 愿 有 一 人 沉 沦 ， 乃 愿 人 人 都 悔 改。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/>
        </p:nvSpPr>
        <p:spPr>
          <a:xfrm>
            <a:off x="369200" y="459100"/>
            <a:ext cx="8338800" cy="42696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rgbClr val="FFFFFF"/>
              </a:solidFill>
            </a:endParaRPr>
          </a:p>
        </p:txBody>
      </p:sp>
      <p:pic>
        <p:nvPicPr>
          <p:cNvPr id="76" name="Google Shape;76;p17" title="苏世民说唱见证会(简略版)17.3.1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200" y="2"/>
            <a:ext cx="7760800" cy="582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82" name="Google Shape;82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 悔改使人脱离罪的辖制与缠累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b="1" sz="36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/>
          <p:nvPr>
            <p:ph type="ctrTitle"/>
          </p:nvPr>
        </p:nvSpPr>
        <p:spPr>
          <a:xfrm>
            <a:off x="200850" y="136800"/>
            <a:ext cx="8674500" cy="4904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詩38:4 我 的 罪 孽 高 过 我 的 头 ， 如 同 重 担 叫 我 担 当 不 起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箴5：22“恶人必被自己的罪孽捉住，他必被自己的罪恶如绳索缠绕。”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0"/>
          <p:cNvSpPr txBox="1"/>
          <p:nvPr>
            <p:ph type="ctrTitle"/>
          </p:nvPr>
        </p:nvSpPr>
        <p:spPr>
          <a:xfrm>
            <a:off x="200850" y="136800"/>
            <a:ext cx="8674500" cy="4904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93" name="Google Shape;9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0" y="71438"/>
            <a:ext cx="3429000" cy="500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23029" y="0"/>
            <a:ext cx="369794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1"/>
          <p:cNvSpPr txBox="1"/>
          <p:nvPr>
            <p:ph type="ctrTitle"/>
          </p:nvPr>
        </p:nvSpPr>
        <p:spPr>
          <a:xfrm>
            <a:off x="200850" y="136800"/>
            <a:ext cx="8674500" cy="4904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100" name="Google Shape;10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0" y="71438"/>
            <a:ext cx="3429000" cy="500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106" name="Google Shape;106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3.悔改使</a:t>
            </a: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我们达到人生目标</a:t>
            </a: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成为可能。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b="1" sz="36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112" name="Google Shape;112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启3：19 凡 我 所 疼 爱 的 ， 我 就 责 备 管 教 他 ； 所 以 你 要 发 热 心 ， 也 </a:t>
            </a:r>
            <a:r>
              <a:rPr b="1" lang="en" sz="360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要 悔 改</a:t>
            </a:r>
            <a:endParaRPr b="1" sz="3600">
              <a:solidFill>
                <a:srgbClr val="FF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4"/>
          <p:cNvPicPr preferRelativeResize="0"/>
          <p:nvPr/>
        </p:nvPicPr>
        <p:blipFill rotWithShape="1">
          <a:blip r:embed="rId4">
            <a:alphaModFix/>
          </a:blip>
          <a:srcRect b="17669" l="4150" r="4232" t="6756"/>
          <a:stretch/>
        </p:blipFill>
        <p:spPr>
          <a:xfrm>
            <a:off x="474120" y="75437"/>
            <a:ext cx="8070026" cy="4992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5"/>
          <p:cNvPicPr preferRelativeResize="0"/>
          <p:nvPr/>
        </p:nvPicPr>
        <p:blipFill rotWithShape="1">
          <a:blip r:embed="rId4">
            <a:alphaModFix/>
          </a:blip>
          <a:srcRect b="10379" l="2192" r="4905" t="11458"/>
          <a:stretch/>
        </p:blipFill>
        <p:spPr>
          <a:xfrm>
            <a:off x="366450" y="-87125"/>
            <a:ext cx="8289398" cy="523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6"/>
          <p:cNvPicPr preferRelativeResize="0"/>
          <p:nvPr/>
        </p:nvPicPr>
        <p:blipFill rotWithShape="1">
          <a:blip r:embed="rId4">
            <a:alphaModFix/>
          </a:blip>
          <a:srcRect b="9842" l="0" r="3484" t="8751"/>
          <a:stretch/>
        </p:blipFill>
        <p:spPr>
          <a:xfrm>
            <a:off x="506744" y="0"/>
            <a:ext cx="8130504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7"/>
          <p:cNvSpPr txBox="1"/>
          <p:nvPr/>
        </p:nvSpPr>
        <p:spPr>
          <a:xfrm>
            <a:off x="369200" y="459100"/>
            <a:ext cx="8338800" cy="42696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人生的目标是成为圣洁：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利19：2 你 晓 谕 以 色 列 全 会 众 说：你 们 要 圣 洁 ， 因 为 我 耶 和 华 ─ 你 们 的 神 是 圣 洁 的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希12:14b 非 圣 洁 没 有 人 能 见 主 。</a:t>
            </a:r>
            <a:endParaRPr b="1" sz="36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solidFill>
                  <a:srgbClr val="CC0000"/>
                </a:solidFill>
                <a:latin typeface="Lato"/>
                <a:ea typeface="Lato"/>
                <a:cs typeface="Lato"/>
                <a:sym typeface="Lato"/>
              </a:rPr>
              <a:t>二.   不悔改后果</a:t>
            </a:r>
            <a:endParaRPr b="1"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980000"/>
              </a:solidFill>
            </a:endParaRPr>
          </a:p>
        </p:txBody>
      </p:sp>
      <p:sp>
        <p:nvSpPr>
          <p:cNvPr id="138" name="Google Shape;138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目前</a:t>
            </a: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的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祷告不蒙垂听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生命混乱</a:t>
            </a:r>
            <a:endParaRPr b="1" sz="3600"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9"/>
          <p:cNvSpPr txBox="1"/>
          <p:nvPr>
            <p:ph type="title"/>
          </p:nvPr>
        </p:nvSpPr>
        <p:spPr>
          <a:xfrm>
            <a:off x="490250" y="450150"/>
            <a:ext cx="79719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</a:rPr>
              <a:t>罗8：12 弟 兄 们 ， 这 样 看 来 ， 我 们 并 不 是 欠 肉 体 的 债 去 顺 从 肉 体 活 着 。13 </a:t>
            </a:r>
            <a:r>
              <a:rPr b="1" lang="en" sz="3600">
                <a:solidFill>
                  <a:srgbClr val="FF0000"/>
                </a:solidFill>
              </a:rPr>
              <a:t>你 们 若 顺 从 肉 体 活 着 ， </a:t>
            </a:r>
            <a:r>
              <a:rPr b="1" lang="en" sz="3600">
                <a:solidFill>
                  <a:srgbClr val="FF0000"/>
                </a:solidFill>
                <a:highlight>
                  <a:srgbClr val="D9EAD3"/>
                </a:highlight>
              </a:rPr>
              <a:t>必 要 死</a:t>
            </a:r>
            <a:r>
              <a:rPr b="1" lang="en" sz="3600">
                <a:solidFill>
                  <a:srgbClr val="FF0000"/>
                </a:solidFill>
              </a:rPr>
              <a:t> ；</a:t>
            </a:r>
            <a:r>
              <a:rPr b="1" lang="en" sz="3600">
                <a:solidFill>
                  <a:schemeClr val="lt1"/>
                </a:solidFill>
              </a:rPr>
              <a:t> 若 靠 着 圣 灵 治 死 身 体 的 恶 行 ， 必 要 活 着 。</a:t>
            </a:r>
            <a:endParaRPr b="1" sz="36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0"/>
          <p:cNvSpPr txBox="1"/>
          <p:nvPr>
            <p:ph idx="1" type="subTitle"/>
          </p:nvPr>
        </p:nvSpPr>
        <p:spPr>
          <a:xfrm>
            <a:off x="851986" y="3144956"/>
            <a:ext cx="7449600" cy="111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</p:txBody>
      </p:sp>
      <p:sp>
        <p:nvSpPr>
          <p:cNvPr id="149" name="Google Shape;149;p30"/>
          <p:cNvSpPr txBox="1"/>
          <p:nvPr/>
        </p:nvSpPr>
        <p:spPr>
          <a:xfrm>
            <a:off x="184100" y="962663"/>
            <a:ext cx="8630400" cy="36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rgbClr val="FFFFFF"/>
                </a:solidFill>
              </a:rPr>
              <a:t>太 7:21-23“凡称呼我‘主啊，主啊’的人不能都进天国；惟独遵行我天父旨意的人才能进去。 当那日必有许多人对我说：‘主啊，主啊，我们不是奉你的名传道，奉你的名赶鬼，奉你的名行许多异能吗？’ 我就明明地告诉他们说：‘我</a:t>
            </a:r>
            <a:r>
              <a:rPr b="1" lang="en" sz="3600">
                <a:solidFill>
                  <a:srgbClr val="FF0000"/>
                </a:solidFill>
              </a:rPr>
              <a:t>从来不认识你</a:t>
            </a:r>
            <a:r>
              <a:rPr b="1" lang="en" sz="3600">
                <a:solidFill>
                  <a:srgbClr val="FFFFFF"/>
                </a:solidFill>
              </a:rPr>
              <a:t>们，你们这些</a:t>
            </a:r>
            <a:r>
              <a:rPr b="1" lang="en" sz="3600">
                <a:solidFill>
                  <a:srgbClr val="FFFFFF"/>
                </a:solidFill>
                <a:highlight>
                  <a:srgbClr val="B6D7A8"/>
                </a:highlight>
              </a:rPr>
              <a:t>作恶的</a:t>
            </a:r>
            <a:r>
              <a:rPr b="1" lang="en" sz="3600">
                <a:solidFill>
                  <a:srgbClr val="FFFFFF"/>
                </a:solidFill>
              </a:rPr>
              <a:t>人，</a:t>
            </a:r>
            <a:r>
              <a:rPr b="1" lang="en" sz="3600">
                <a:solidFill>
                  <a:srgbClr val="FF0000"/>
                </a:solidFill>
              </a:rPr>
              <a:t>离开我去</a:t>
            </a:r>
            <a:r>
              <a:rPr b="1" lang="en" sz="3600">
                <a:solidFill>
                  <a:srgbClr val="FFFFFF"/>
                </a:solidFill>
              </a:rPr>
              <a:t>吧！’”</a:t>
            </a:r>
            <a:endParaRPr b="1" sz="36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1"/>
          <p:cNvSpPr txBox="1"/>
          <p:nvPr>
            <p:ph type="ctrTitle"/>
          </p:nvPr>
        </p:nvSpPr>
        <p:spPr>
          <a:xfrm>
            <a:off x="302900" y="306175"/>
            <a:ext cx="8343000" cy="406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路13： 2 耶 稣 说 ； 你 们 以 为 这 些 加 利 利 人 比 众 加 利 利 人 </a:t>
            </a:r>
            <a:r>
              <a:rPr b="1" lang="en" sz="3000">
                <a:solidFill>
                  <a:srgbClr val="FFFFFF"/>
                </a:solidFill>
                <a:highlight>
                  <a:srgbClr val="93C47D"/>
                </a:highlight>
              </a:rPr>
              <a:t>更 有 罪</a:t>
            </a:r>
            <a:r>
              <a:rPr b="1" lang="en" sz="3000">
                <a:solidFill>
                  <a:srgbClr val="FFFFFF"/>
                </a:solidFill>
              </a:rPr>
              <a:t> ， 所 以 受 这 害 麽 ？3 我 告 诉 你 们 ， 不 是 的 ！ 你 们 </a:t>
            </a:r>
            <a:r>
              <a:rPr b="1" lang="en" sz="3000">
                <a:solidFill>
                  <a:srgbClr val="FF0000"/>
                </a:solidFill>
              </a:rPr>
              <a:t>若 不 悔 改 ， 都 要 如 此 灭 亡 ！</a:t>
            </a:r>
            <a:r>
              <a:rPr b="1" lang="en" sz="3000">
                <a:solidFill>
                  <a:srgbClr val="FFFFFF"/>
                </a:solidFill>
              </a:rPr>
              <a:t>4 从 前 西 罗 亚 楼 倒 塌 了 ， 压 死 十 八 个 人 ； 你 们 以 为 那 些 人 比 一 切 住 在 耶 路 撒 冷 的 人 </a:t>
            </a:r>
            <a:r>
              <a:rPr b="1" lang="en" sz="3000">
                <a:solidFill>
                  <a:srgbClr val="FFFFFF"/>
                </a:solidFill>
                <a:highlight>
                  <a:srgbClr val="93C47D"/>
                </a:highlight>
              </a:rPr>
              <a:t>更 有 罪</a:t>
            </a:r>
            <a:r>
              <a:rPr b="1" lang="en" sz="3000">
                <a:solidFill>
                  <a:srgbClr val="FFFFFF"/>
                </a:solidFill>
              </a:rPr>
              <a:t> 麽 ？5 我 告 诉 你 们 ，不 是 的 ！你 们 </a:t>
            </a:r>
            <a:r>
              <a:rPr b="1" lang="en" sz="3000">
                <a:solidFill>
                  <a:srgbClr val="FF0000"/>
                </a:solidFill>
              </a:rPr>
              <a:t>若 不 悔 改，都 要 如 此 灭 亡 ！</a:t>
            </a:r>
            <a:endParaRPr b="1" sz="3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2"/>
          <p:cNvSpPr txBox="1"/>
          <p:nvPr>
            <p:ph type="ctrTitle"/>
          </p:nvPr>
        </p:nvSpPr>
        <p:spPr>
          <a:xfrm>
            <a:off x="221250" y="136800"/>
            <a:ext cx="8302500" cy="490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FFFF"/>
                </a:solidFill>
              </a:rPr>
              <a:t>罗2：3-6 3 你 这 人 哪 ， 你 论 断 行 这 样 事 的 人 ， 自 己 所 行 的 却 和 别 人 一 样 ， 你 以 为 能 逃 脱 神 的 审 判 麽 ？4 还 是 你 藐 视 他 丰 富 的 恩 慈 、 宽 容 、 忍 耐 ， 不 晓 得 他 的 </a:t>
            </a:r>
            <a:r>
              <a:rPr b="1" lang="en" sz="3000">
                <a:solidFill>
                  <a:srgbClr val="FF0000"/>
                </a:solidFill>
              </a:rPr>
              <a:t>恩 慈 是 领 你 悔 改</a:t>
            </a:r>
            <a:r>
              <a:rPr b="1" lang="en" sz="3000">
                <a:solidFill>
                  <a:srgbClr val="FFFFFF"/>
                </a:solidFill>
              </a:rPr>
              <a:t> 呢 ？5你 竟 任 着 你 刚 硬 不 悔 改 的 心 ，为 自 己 积 蓄 忿 怒,以 致 神 震 怒,显 他 公 义 </a:t>
            </a:r>
            <a:r>
              <a:rPr b="1" lang="en" sz="3000">
                <a:solidFill>
                  <a:srgbClr val="FFFFFF"/>
                </a:solidFill>
                <a:highlight>
                  <a:srgbClr val="B6D7A8"/>
                </a:highlight>
              </a:rPr>
              <a:t>审 判 的 日 子</a:t>
            </a:r>
            <a:r>
              <a:rPr b="1" lang="en" sz="3000">
                <a:solidFill>
                  <a:srgbClr val="FFFFFF"/>
                </a:solidFill>
              </a:rPr>
              <a:t> 来 到.6他 必 照 各 人 的 行 为 报 应 各 人 。</a:t>
            </a:r>
            <a:endParaRPr b="1" sz="3000">
              <a:solidFill>
                <a:srgbClr val="FFFF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800"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165" name="Google Shape;165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将来</a:t>
            </a: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的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死在过犯之中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被神拒之门外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难逃神最后的审判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48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三. </a:t>
            </a:r>
            <a:r>
              <a:rPr b="1" lang="en" sz="48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我们的现状</a:t>
            </a:r>
            <a:endParaRPr b="1" sz="4800">
              <a:solidFill>
                <a:srgbClr val="CC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贪爱世界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-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AutoNum type="arabicPeriod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忽略内心污秽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5"/>
          <p:cNvSpPr txBox="1"/>
          <p:nvPr>
            <p:ph idx="1" type="body"/>
          </p:nvPr>
        </p:nvSpPr>
        <p:spPr>
          <a:xfrm>
            <a:off x="117750" y="0"/>
            <a:ext cx="8908500" cy="51435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罗1:28 他 们 既 然 故 意 不 认 识 神 ， 神 就 任 凭 他 们 存 邪 僻 的 心 ， 行 那 些 不 合 理 的 事 ；29 装 满 了 各 样 不 义 、 邪 恶 、 贪 婪 、 恶 毒 （ 或 作 ： 阴 毒 ） ， 满 心 是 嫉 妒 、 凶 杀 、 争 竞 、 诡 诈 、 毒 恨 ；30 又 是 谗 毁 的 、 背 後 说 人 的 、 怨 恨 神 的 （ 或 作 ： 被 神 所 憎 恶 的 ） 、 侮 慢 人 的 、 狂 傲 的 、 自 夸 的 、 捏 造 恶 事 的 、 违 背 父 母 的 。31 无 知 的 ， 背 约 的 ， 无 亲 情 的 ， 不 怜 悯 人 的 。32 他 们 虽 知 道 神 判 定 行 这 样 事 的 人 是 当 死 的 ， 然 而 他 们 不 但 自 己 去 行 ， 还 喜 欢 别 人 去 行 。</a:t>
            </a:r>
            <a:endParaRPr b="1" sz="280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6"/>
          <p:cNvSpPr txBox="1"/>
          <p:nvPr>
            <p:ph idx="1" type="body"/>
          </p:nvPr>
        </p:nvSpPr>
        <p:spPr>
          <a:xfrm>
            <a:off x="117750" y="0"/>
            <a:ext cx="8908500" cy="51435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加5：19 情 欲 的 事 都 是 显 而 易 见 的 ， 就 如 奸 淫 、 污 秽 、 邪 荡 、</a:t>
            </a:r>
            <a:endParaRPr b="1" sz="280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20 拜 偶 像 、 邪 术 、 仇 恨 、 争 竞 、 忌 恨 、 恼 怒 、 结 党 、 纷 争 、 异 端 、</a:t>
            </a:r>
            <a:endParaRPr b="1" sz="280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FFFF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21 嫉 妒 （ 有 古 卷 在 此 有 ： 凶 杀 二 字 ） 、 醉 酒 、 荒 宴 等 类 。 我 从 前 告 诉 你 们 ， 现 在 又 告 诉 你 们 ， 行 这 样 事 的 人 必 不 能 承 受 神 的 国 。</a:t>
            </a:r>
            <a:endParaRPr b="1" sz="2800">
              <a:solidFill>
                <a:srgbClr val="FFFF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7"/>
          <p:cNvSpPr txBox="1"/>
          <p:nvPr>
            <p:ph idx="1" type="subTitle"/>
          </p:nvPr>
        </p:nvSpPr>
        <p:spPr>
          <a:xfrm>
            <a:off x="625500" y="1908900"/>
            <a:ext cx="7893000" cy="132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solidFill>
                  <a:srgbClr val="CC0000"/>
                </a:solidFill>
              </a:rPr>
              <a:t>四.  合神心意的悔改：</a:t>
            </a:r>
            <a:endParaRPr b="1" sz="4800">
              <a:solidFill>
                <a:srgbClr val="9900FF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8"/>
          <p:cNvSpPr txBox="1"/>
          <p:nvPr>
            <p:ph idx="1" type="subTitle"/>
          </p:nvPr>
        </p:nvSpPr>
        <p:spPr>
          <a:xfrm>
            <a:off x="605100" y="709125"/>
            <a:ext cx="8538900" cy="49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AutoNum type="arabicPeriod"/>
            </a:pPr>
            <a:r>
              <a:rPr b="1" lang="en" sz="4800">
                <a:solidFill>
                  <a:srgbClr val="CC0000"/>
                </a:solidFill>
              </a:rPr>
              <a:t>除去犯罪之心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认同神的话，心意更新</a:t>
            </a:r>
            <a:endParaRPr b="1" sz="4800">
              <a:solidFill>
                <a:srgbClr val="CC0000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9"/>
          <p:cNvSpPr txBox="1"/>
          <p:nvPr>
            <p:ph type="ctrTitle"/>
          </p:nvPr>
        </p:nvSpPr>
        <p:spPr>
          <a:xfrm>
            <a:off x="235950" y="-434625"/>
            <a:ext cx="8672100" cy="5143500"/>
          </a:xfrm>
          <a:prstGeom prst="rect">
            <a:avLst/>
          </a:prstGeom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路9：55 耶 稣 转 身 责 备 两 个 门 徒 ， 说 ： 你 们 的 心 如 何 ， 你 们 并不知道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耶17：9 人 心 比 万 物 都 诡 诈 ， 坏 到 极 处 ， 谁 能 识 透 呢 ？</a:t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  <p:sp>
        <p:nvSpPr>
          <p:cNvPr id="196" name="Google Shape;196;p3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0"/>
          <p:cNvSpPr txBox="1"/>
          <p:nvPr>
            <p:ph type="ctrTitle"/>
          </p:nvPr>
        </p:nvSpPr>
        <p:spPr>
          <a:xfrm>
            <a:off x="200850" y="136800"/>
            <a:ext cx="8322600" cy="5006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林后10：5b 将 人所 有 的 心 意 夺 回 ， 使 它 都 顺 服 基 督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1"/>
          <p:cNvSpPr txBox="1"/>
          <p:nvPr>
            <p:ph type="ctrTitle"/>
          </p:nvPr>
        </p:nvSpPr>
        <p:spPr>
          <a:xfrm>
            <a:off x="200850" y="136800"/>
            <a:ext cx="8322600" cy="5006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路3:8a 你 们 要 结 出 果 子 来 ， 与 悔 改 的 心 相 称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使徒行传26:20 我劝勉他们应该悔改归向神，行事与悔改的心相称。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2"/>
          <p:cNvSpPr txBox="1"/>
          <p:nvPr>
            <p:ph idx="1" type="subTitle"/>
          </p:nvPr>
        </p:nvSpPr>
        <p:spPr>
          <a:xfrm>
            <a:off x="683875" y="215425"/>
            <a:ext cx="8538900" cy="49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AutoNum type="arabicPeriod"/>
            </a:pPr>
            <a:r>
              <a:rPr b="1" lang="en" sz="4800">
                <a:solidFill>
                  <a:srgbClr val="CC0000"/>
                </a:solidFill>
              </a:rPr>
              <a:t>除去犯罪之心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认同神的话，心意更新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丢弃人原本对待罪的态度</a:t>
            </a:r>
            <a:endParaRPr b="1" sz="4800">
              <a:solidFill>
                <a:srgbClr val="CC0000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4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43"/>
          <p:cNvSpPr txBox="1"/>
          <p:nvPr/>
        </p:nvSpPr>
        <p:spPr>
          <a:xfrm>
            <a:off x="0" y="0"/>
            <a:ext cx="8962200" cy="49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1.</a:t>
            </a:r>
            <a:endParaRPr sz="28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撒上15：9 扫 罗 和 百 姓 却 怜 惜 亚 甲 ， 也 爱 惜 上 好 的 牛 、 羊 、 牛 犊 、 羊 羔 ， 并 一 切 美 物 ， 不 肯 灭 绝 。 凡 下 贱 瘦 弱 的 ， 尽 都 杀 了 。</a:t>
            </a:r>
            <a:endParaRPr sz="28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20 扫 罗 对 撒 母 耳 说 ： 我 实 在 听 从 了 耶 和 华 的 命 令 ， 行 了 耶 和 华 所 差 遣 我 行 的 路 ， 擒 了 亚 玛 力 王 亚 甲 来 ， 灭 尽 了 亚 玛 力 人 。21 百 姓 却 在 所 当 灭 的 物 中 取 了 最 好 的 牛 羊 ， 要 在 吉 甲 献 与 耶 和 华 ─ 你 的 神 。</a:t>
            </a:r>
            <a:endParaRPr sz="2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4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44"/>
          <p:cNvSpPr txBox="1"/>
          <p:nvPr/>
        </p:nvSpPr>
        <p:spPr>
          <a:xfrm>
            <a:off x="0" y="0"/>
            <a:ext cx="8962200" cy="49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1.</a:t>
            </a:r>
            <a:endParaRPr sz="28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22 撒 母 耳 说 ： 耶 和 华 喜 悦 燔 祭 和 平 安 祭 ， 岂 如 喜 悦 人 听 从 他 的 话 呢 ？ 听 命 胜 於 献 祭 ； 顺 从 胜 於 公 羊 的 脂 油 。23 悖 逆 的 罪 与 行 邪 术 的 罪 相 等 ； 顽 梗 的 罪 与 拜 虚 神 和 偶 像 的 罪 相 同 。 你 既 厌 弃 耶 和 华 的 命 令 ， 耶 和 华 也 厌 弃 你 作 王 。</a:t>
            </a:r>
            <a:endParaRPr sz="2800">
              <a:solidFill>
                <a:srgbClr val="FFFFF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5"/>
          <p:cNvSpPr txBox="1"/>
          <p:nvPr>
            <p:ph idx="1" type="subTitle"/>
          </p:nvPr>
        </p:nvSpPr>
        <p:spPr>
          <a:xfrm>
            <a:off x="683875" y="215425"/>
            <a:ext cx="8538900" cy="49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AutoNum type="arabicPeriod"/>
            </a:pPr>
            <a:r>
              <a:rPr b="1" lang="en" sz="4800">
                <a:solidFill>
                  <a:srgbClr val="CC0000"/>
                </a:solidFill>
              </a:rPr>
              <a:t>除去犯罪之心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认同神的话，心意更新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丢弃人原本对待罪的态度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撕裂心肠</a:t>
            </a:r>
            <a:endParaRPr b="1" sz="4800">
              <a:solidFill>
                <a:srgbClr val="CC0000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46"/>
          <p:cNvSpPr txBox="1"/>
          <p:nvPr>
            <p:ph type="ctrTitle"/>
          </p:nvPr>
        </p:nvSpPr>
        <p:spPr>
          <a:xfrm>
            <a:off x="411050" y="413400"/>
            <a:ext cx="8085900" cy="4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约珥2：13 你 们 要 撕 裂 心 肠 ， 不 撕 裂 衣 服 。 归 向 耶 和 华 ─ 你 们 的 神 ； 因 为 他 有 恩 典 ， 有 怜 悯 ， 不 轻 易 发 怒 ， 有 丰 盛 的 慈 爱 ， 并 且 後 悔 不 降 所 说 的 灾 .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36" name="Google Shape;236;p46"/>
          <p:cNvSpPr txBox="1"/>
          <p:nvPr>
            <p:ph idx="1" type="subTitle"/>
          </p:nvPr>
        </p:nvSpPr>
        <p:spPr>
          <a:xfrm>
            <a:off x="603925" y="3504975"/>
            <a:ext cx="7893000" cy="12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47"/>
          <p:cNvSpPr txBox="1"/>
          <p:nvPr>
            <p:ph type="ctrTitle"/>
          </p:nvPr>
        </p:nvSpPr>
        <p:spPr>
          <a:xfrm>
            <a:off x="411050" y="413400"/>
            <a:ext cx="8085900" cy="4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诗篇 51:17 神所要的祭就是忧伤的灵；神啊，忧伤痛悔的心，你必不轻看。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42" name="Google Shape;242;p47"/>
          <p:cNvSpPr txBox="1"/>
          <p:nvPr>
            <p:ph idx="1" type="subTitle"/>
          </p:nvPr>
        </p:nvSpPr>
        <p:spPr>
          <a:xfrm>
            <a:off x="603925" y="3504975"/>
            <a:ext cx="7893000" cy="12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8"/>
          <p:cNvSpPr txBox="1"/>
          <p:nvPr>
            <p:ph idx="1" type="subTitle"/>
          </p:nvPr>
        </p:nvSpPr>
        <p:spPr>
          <a:xfrm>
            <a:off x="683875" y="215425"/>
            <a:ext cx="8538900" cy="49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AutoNum type="arabicPeriod"/>
            </a:pPr>
            <a:r>
              <a:rPr b="1" lang="en" sz="4800">
                <a:solidFill>
                  <a:srgbClr val="CC0000"/>
                </a:solidFill>
              </a:rPr>
              <a:t>除去犯罪之心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认同神的话，心意更新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丢弃人原本对待罪的态度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撕裂心肠</a:t>
            </a:r>
            <a:endParaRPr b="1" sz="4800">
              <a:solidFill>
                <a:srgbClr val="CC0000"/>
              </a:solidFill>
            </a:endParaRPr>
          </a:p>
          <a:p>
            <a:pPr indent="-5334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4800"/>
              <a:buChar char="●"/>
            </a:pPr>
            <a:r>
              <a:rPr b="1" lang="en" sz="4800">
                <a:solidFill>
                  <a:srgbClr val="CC0000"/>
                </a:solidFill>
              </a:rPr>
              <a:t>恨恶罪</a:t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9"/>
          <p:cNvSpPr txBox="1"/>
          <p:nvPr>
            <p:ph type="ctrTitle"/>
          </p:nvPr>
        </p:nvSpPr>
        <p:spPr>
          <a:xfrm>
            <a:off x="529050" y="-619450"/>
            <a:ext cx="8085900" cy="4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结35：6“所以主耶和华说：‘我指着我的永生起誓，我必使你遭遇流血的报应，罪必追赶你，</a:t>
            </a:r>
            <a:r>
              <a:rPr b="1" lang="en" sz="3600">
                <a:solidFill>
                  <a:srgbClr val="FF0000"/>
                </a:solidFill>
              </a:rPr>
              <a:t>你既不</a:t>
            </a:r>
            <a:r>
              <a:rPr b="1" lang="en" sz="3600">
                <a:solidFill>
                  <a:srgbClr val="FF0000"/>
                </a:solidFill>
                <a:highlight>
                  <a:srgbClr val="FFFF00"/>
                </a:highlight>
              </a:rPr>
              <a:t>恨恶</a:t>
            </a:r>
            <a:r>
              <a:rPr b="1" lang="en" sz="3600">
                <a:solidFill>
                  <a:srgbClr val="FF0000"/>
                </a:solidFill>
              </a:rPr>
              <a:t>杀人流血，所以这罪必</a:t>
            </a:r>
            <a:r>
              <a:rPr b="1" lang="en" sz="3600">
                <a:solidFill>
                  <a:srgbClr val="FF0000"/>
                </a:solidFill>
                <a:highlight>
                  <a:srgbClr val="FFFF00"/>
                </a:highlight>
              </a:rPr>
              <a:t>追赶</a:t>
            </a:r>
            <a:r>
              <a:rPr b="1" lang="en" sz="3600">
                <a:solidFill>
                  <a:srgbClr val="FF0000"/>
                </a:solidFill>
              </a:rPr>
              <a:t>你。</a:t>
            </a: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’”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50"/>
          <p:cNvSpPr txBox="1"/>
          <p:nvPr>
            <p:ph idx="1" type="subTitle"/>
          </p:nvPr>
        </p:nvSpPr>
        <p:spPr>
          <a:xfrm>
            <a:off x="625500" y="1908900"/>
            <a:ext cx="7893000" cy="132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solidFill>
                  <a:srgbClr val="CC0000"/>
                </a:solidFill>
              </a:rPr>
              <a:t>2. 悔改的行为</a:t>
            </a:r>
            <a:endParaRPr b="1" sz="480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51"/>
          <p:cNvSpPr txBox="1"/>
          <p:nvPr>
            <p:ph idx="1" type="subTitle"/>
          </p:nvPr>
        </p:nvSpPr>
        <p:spPr>
          <a:xfrm>
            <a:off x="625500" y="1908900"/>
            <a:ext cx="7893000" cy="132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334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Char char="●"/>
            </a:pPr>
            <a:r>
              <a:rPr b="1" lang="en" sz="4800">
                <a:solidFill>
                  <a:srgbClr val="FFFFFF"/>
                </a:solidFill>
              </a:rPr>
              <a:t>承认罪</a:t>
            </a:r>
            <a:endParaRPr b="1" sz="4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52"/>
          <p:cNvSpPr txBox="1"/>
          <p:nvPr>
            <p:ph type="ctrTitle"/>
          </p:nvPr>
        </p:nvSpPr>
        <p:spPr>
          <a:xfrm>
            <a:off x="369750" y="1396150"/>
            <a:ext cx="8404500" cy="349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/>
          </a:p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Char char="●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治死恶行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罗8：12 弟 兄 们 ， 这 样 看 来 ， 我 们 并 不 是 欠 肉 体 的 债 去 顺 从 肉 体 活 着 。13 </a:t>
            </a:r>
            <a:r>
              <a:rPr b="1" lang="en" sz="3600">
                <a:solidFill>
                  <a:srgbClr val="FFFFFF"/>
                </a:solidFill>
              </a:rPr>
              <a:t>你 们 若 顺 从 肉 体 活 着 ， 必 要 死 ； </a:t>
            </a:r>
            <a:r>
              <a:rPr b="1" lang="en" sz="3600">
                <a:solidFill>
                  <a:srgbClr val="FF0000"/>
                </a:solidFill>
              </a:rPr>
              <a:t>若 </a:t>
            </a:r>
            <a:r>
              <a:rPr b="1" lang="en" sz="3600">
                <a:solidFill>
                  <a:srgbClr val="FF0000"/>
                </a:solidFill>
                <a:highlight>
                  <a:srgbClr val="FFFF00"/>
                </a:highlight>
              </a:rPr>
              <a:t>靠 着 圣 灵</a:t>
            </a:r>
            <a:r>
              <a:rPr b="1" lang="en" sz="3600">
                <a:solidFill>
                  <a:srgbClr val="FF0000"/>
                </a:solidFill>
              </a:rPr>
              <a:t> </a:t>
            </a:r>
            <a:r>
              <a:rPr b="1" lang="en" sz="3600">
                <a:solidFill>
                  <a:srgbClr val="FF0000"/>
                </a:solidFill>
                <a:highlight>
                  <a:srgbClr val="EFEFEF"/>
                </a:highlight>
              </a:rPr>
              <a:t>治 死 </a:t>
            </a:r>
            <a:r>
              <a:rPr b="1" lang="en" sz="3600">
                <a:solidFill>
                  <a:srgbClr val="FF0000"/>
                </a:solidFill>
              </a:rPr>
              <a:t>身 体 的 恶 行 ， 必 要 活 着 。</a:t>
            </a:r>
            <a:endParaRPr b="1" sz="3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53"/>
          <p:cNvSpPr txBox="1"/>
          <p:nvPr>
            <p:ph type="ctrTitle"/>
          </p:nvPr>
        </p:nvSpPr>
        <p:spPr>
          <a:xfrm>
            <a:off x="507475" y="-117425"/>
            <a:ext cx="8085900" cy="4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-457200" lvl="0" marL="45720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Char char="●"/>
            </a:pPr>
            <a:r>
              <a:rPr lang="en" sz="3600">
                <a:solidFill>
                  <a:srgbClr val="FFFFFF"/>
                </a:solidFill>
              </a:rPr>
              <a:t>弥补过失</a:t>
            </a:r>
            <a:endParaRPr sz="3600">
              <a:solidFill>
                <a:srgbClr val="FFFFF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FFFFFF"/>
                </a:solidFill>
              </a:rPr>
              <a:t>路19：8 撒 该 站 着 对 主 说 ： 主 阿 ， 我 把 所 有 的 一 半 给 穷 人 ； 我 若 讹 诈 了 谁 ， 就 还 他 四 倍 。</a:t>
            </a:r>
            <a:endParaRPr sz="3600">
              <a:solidFill>
                <a:srgbClr val="FFFFF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</p:txBody>
      </p:sp>
      <p:sp>
        <p:nvSpPr>
          <p:cNvPr id="273" name="Google Shape;273;p53"/>
          <p:cNvSpPr txBox="1"/>
          <p:nvPr>
            <p:ph idx="1" type="subTitle"/>
          </p:nvPr>
        </p:nvSpPr>
        <p:spPr>
          <a:xfrm>
            <a:off x="603925" y="3504975"/>
            <a:ext cx="7893000" cy="12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54"/>
          <p:cNvSpPr txBox="1"/>
          <p:nvPr>
            <p:ph type="ctrTitle"/>
          </p:nvPr>
        </p:nvSpPr>
        <p:spPr>
          <a:xfrm>
            <a:off x="529050" y="-332600"/>
            <a:ext cx="8085900" cy="473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layfair Display"/>
              <a:buChar char="●"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结果子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路3:8a 你 们 要 结 出 果 子 来 ， 与 悔 改 的 心 相 称 。</a:t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