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2" r:id="rId2"/>
    <p:sldMasterId id="2147483684" r:id="rId3"/>
  </p:sldMasterIdLst>
  <p:notesMasterIdLst>
    <p:notesMasterId r:id="rId46"/>
  </p:notesMasterIdLst>
  <p:sldIdLst>
    <p:sldId id="1386" r:id="rId4"/>
    <p:sldId id="1257" r:id="rId5"/>
    <p:sldId id="1388" r:id="rId6"/>
    <p:sldId id="1389" r:id="rId7"/>
    <p:sldId id="1390" r:id="rId8"/>
    <p:sldId id="1391" r:id="rId9"/>
    <p:sldId id="1387" r:id="rId10"/>
    <p:sldId id="1256" r:id="rId11"/>
    <p:sldId id="1255" r:id="rId12"/>
    <p:sldId id="1392" r:id="rId13"/>
    <p:sldId id="1393" r:id="rId14"/>
    <p:sldId id="1394" r:id="rId15"/>
    <p:sldId id="1395" r:id="rId16"/>
    <p:sldId id="1396" r:id="rId17"/>
    <p:sldId id="1397" r:id="rId18"/>
    <p:sldId id="1398" r:id="rId19"/>
    <p:sldId id="1399" r:id="rId20"/>
    <p:sldId id="1400" r:id="rId21"/>
    <p:sldId id="1401" r:id="rId22"/>
    <p:sldId id="1402" r:id="rId23"/>
    <p:sldId id="1403" r:id="rId24"/>
    <p:sldId id="1404" r:id="rId25"/>
    <p:sldId id="1405" r:id="rId26"/>
    <p:sldId id="1406" r:id="rId27"/>
    <p:sldId id="1407" r:id="rId28"/>
    <p:sldId id="1408" r:id="rId29"/>
    <p:sldId id="1409" r:id="rId30"/>
    <p:sldId id="1410" r:id="rId31"/>
    <p:sldId id="1411" r:id="rId32"/>
    <p:sldId id="1412" r:id="rId33"/>
    <p:sldId id="1413" r:id="rId34"/>
    <p:sldId id="1414" r:id="rId35"/>
    <p:sldId id="1415" r:id="rId36"/>
    <p:sldId id="1416" r:id="rId37"/>
    <p:sldId id="1417" r:id="rId38"/>
    <p:sldId id="1418" r:id="rId39"/>
    <p:sldId id="1419" r:id="rId40"/>
    <p:sldId id="1420" r:id="rId41"/>
    <p:sldId id="1421" r:id="rId42"/>
    <p:sldId id="1422" r:id="rId43"/>
    <p:sldId id="1423" r:id="rId44"/>
    <p:sldId id="1424" r:id="rId4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A2A"/>
    <a:srgbClr val="D9CB85"/>
    <a:srgbClr val="D8AE73"/>
    <a:srgbClr val="0F0E0B"/>
    <a:srgbClr val="D9D35A"/>
    <a:srgbClr val="4D4239"/>
    <a:srgbClr val="ECA2A1"/>
    <a:srgbClr val="76993F"/>
    <a:srgbClr val="679959"/>
    <a:srgbClr val="1F1E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47" d="100"/>
          <a:sy n="147" d="100"/>
        </p:scale>
        <p:origin x="-21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notesMaster" Target="notesMasters/notesMaster1.xml"/><Relationship Id="rId47" Type="http://schemas.openxmlformats.org/officeDocument/2006/relationships/printerSettings" Target="printerSettings/printerSettings1.bin"/><Relationship Id="rId48" Type="http://schemas.openxmlformats.org/officeDocument/2006/relationships/presProps" Target="presProps.xml"/><Relationship Id="rId49" Type="http://schemas.openxmlformats.org/officeDocument/2006/relationships/viewProps" Target="viewProps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50" Type="http://schemas.openxmlformats.org/officeDocument/2006/relationships/theme" Target="theme/theme1.xml"/><Relationship Id="rId5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9" Type="http://schemas.openxmlformats.org/officeDocument/2006/relationships/slide" Target="slides/slide6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40" Type="http://schemas.openxmlformats.org/officeDocument/2006/relationships/slide" Target="slides/slide37.xml"/><Relationship Id="rId41" Type="http://schemas.openxmlformats.org/officeDocument/2006/relationships/slide" Target="slides/slide38.xml"/><Relationship Id="rId42" Type="http://schemas.openxmlformats.org/officeDocument/2006/relationships/slide" Target="slides/slide39.xml"/><Relationship Id="rId43" Type="http://schemas.openxmlformats.org/officeDocument/2006/relationships/slide" Target="slides/slide40.xml"/><Relationship Id="rId44" Type="http://schemas.openxmlformats.org/officeDocument/2006/relationships/slide" Target="slides/slide41.xml"/><Relationship Id="rId45" Type="http://schemas.openxmlformats.org/officeDocument/2006/relationships/slide" Target="slides/slide4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4/19/20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到主耶稣这里来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8382a1fbea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8382a1fbea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到主耶稣这里来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830f0a3b8e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830f0a3b8e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为什么要到耶稣这里来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神得尊荣得荣耀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人得益处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人与人人与神享受爱的关系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830f0a3b8e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830f0a3b8e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73aea67fd5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73aea67fd5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830c29574d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830c29574d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8382a1fbea_2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8382a1fbea_2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到主耶稣这里来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8382a1fdb1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8382a1fdb1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8382a1fbea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8382a1fbea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8382a1fbea_1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8382a1fbea_1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8382a1fbea_1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8382a1fbea_1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8382a1fbea_1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8382a1fbea_1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8382a1fbea_1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8382a1fbea_1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73aea67fd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73aea67fd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8382a1fbea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8382a1fbea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8382a1fdb1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8382a1fdb1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8382a1fbea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8382a1fbea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8382a1fbea_2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8382a1fbea_2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830f0a3b8e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830f0a3b8e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830f0a3b8e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830f0a3b8e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830f0a3b8e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830f0a3b8e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830f0a3b8e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830f0a3b8e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8382a1fbea_2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8382a1fbea_2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73aea67d5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73aea67d5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8382a1fbea_2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8382a1fbea_2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到主耶稣这里来</a:t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8382a1fbea_2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8382a1fbea_2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到主耶稣这里来</a:t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8382a1fdb1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8382a1fdb1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到主耶稣这里来</a:t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8382a1fdb1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8382a1fdb1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到主耶稣这里来</a:t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8382a1fdb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8382a1fdb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到主耶稣这里来</a:t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8382a1fbea_2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8382a1fbea_2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到主耶稣这里来</a:t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830f0a3b8e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830f0a3b8e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到主耶稣这里来</a:t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830f0a3b8e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830f0a3b8e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到主耶稣这里来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4/19/20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4/19/20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6567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6486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093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34370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135822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98236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170584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220923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74298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5187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8393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35506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02234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24739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68384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05172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80460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714286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23043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767190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59422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30021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4/19/20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35497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4/19/20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8418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9483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萬民歸主教會</a:t>
            </a:r>
          </a:p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歡迎大家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15440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36260" y="495976"/>
            <a:ext cx="8638255" cy="60020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103 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我的心哪，你要稱頌耶和華！凡在我裡面的，也要稱頌他的聖名！我的心哪，你要稱頌耶和華！不可忘記他的一切恩惠！他赦免你的一切罪孽，醫治你的一切疾病。他救贖你的命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脫</a:t>
            </a:r>
            <a:r>
              <a:rPr 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離死亡，以仁愛和慈悲為你的冠冕。</a:t>
            </a:r>
            <a:endParaRPr lang="en-US" sz="45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708348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36260" y="451672"/>
            <a:ext cx="8638255" cy="61644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103 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zh-TW" altLang="zh-TW" sz="45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他用美物使你所願的得以知足，以致你如鷹返老還童。耶和華施行公義，為一切受屈的人伸冤。他使摩西知道他的法則，叫以色列人曉得他的作為。耶和華有憐憫，有恩典，不輕易發怒，且有豐盛的慈愛。 </a:t>
            </a:r>
            <a:endParaRPr lang="en-US" sz="45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074730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36260" y="225836"/>
            <a:ext cx="8638255" cy="6632164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103 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zh-TW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他不長久責備，也不永遠懷怒。他沒有按我們的罪過待我們，也沒有照我們的罪孽報應我們。天離地何等的高，他的慈愛向敬畏他的人也是何等的大！東離西有多遠，他叫我們的過犯離我們也有多遠！父親怎樣憐恤他的兒女，耶和華也怎樣憐恤敬畏他的人！</a:t>
            </a:r>
            <a:endParaRPr lang="en-US" sz="45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289520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94834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讓我們帶著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感恩的心</a:t>
            </a:r>
            <a:endParaRPr lang="en-US" altLang="zh-TW" sz="8000" b="1" dirty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一起來敬拜</a:t>
            </a:r>
            <a:endParaRPr lang="zh-TW" altLang="en-US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1512688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9483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萬民歸主教會</a:t>
            </a:r>
          </a:p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歡迎大家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7432157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1850342"/>
            <a:ext cx="7910062" cy="41750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箴言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:9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10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你要以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財物和一切初熟的土產、尊榮耶和華．這樣、你的倉房、必充滿有餘、你的酒醡、有新酒盈溢。</a:t>
            </a:r>
            <a:endParaRPr lang="en-US" sz="5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40300" y="565505"/>
            <a:ext cx="7910062" cy="91131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十一奉獻</a:t>
            </a:r>
            <a:endParaRPr lang="en-US" altLang="zh-TW" sz="6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367586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40300" y="270140"/>
            <a:ext cx="7910062" cy="9113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十一奉獻方法</a:t>
            </a:r>
            <a:endParaRPr lang="en-US" altLang="zh-TW" sz="5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84661" y="1181459"/>
            <a:ext cx="7910062" cy="505647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網上奉獻：</a:t>
            </a:r>
            <a:r>
              <a:rPr lang="en-US" altLang="zh-TW" sz="5000" b="1" i="1" dirty="0" err="1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kingsparkchinese.org</a:t>
            </a:r>
            <a:endParaRPr lang="en-US" altLang="zh-TW" sz="5000" b="1" i="1" dirty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5000" b="1" dirty="0" err="1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PushPay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: 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請發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短信到</a:t>
            </a:r>
            <a:r>
              <a:rPr lang="en-US" altLang="zh-TW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7977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內容“</a:t>
            </a:r>
            <a:r>
              <a:rPr lang="en-US" altLang="zh-TW" sz="5000" b="1" i="1" dirty="0" err="1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KPChinese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”</a:t>
            </a:r>
            <a:endParaRPr lang="en-US" altLang="zh-TW" sz="50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支票請開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“</a:t>
            </a:r>
            <a:r>
              <a:rPr lang="en-US" altLang="zh-TW" sz="5000" b="1" i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KPIC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”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恢復正常聚會時，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帶到教會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29825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58431" y="565505"/>
            <a:ext cx="7910062" cy="51490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腓立比書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2:5】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你們當以基督耶穌的心為心。</a:t>
            </a:r>
            <a:endParaRPr lang="en-US" sz="5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2053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>
                <a:solidFill>
                  <a:srgbClr val="FFFFFF"/>
                </a:solidFill>
              </a:rPr>
              <a:t>舍己的生命</a:t>
            </a:r>
            <a:endParaRPr sz="6000">
              <a:solidFill>
                <a:srgbClr val="FFFF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06577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太16：24 於 是 耶 稣 对 门 徒 说 ： 若 有 人 要 跟 从 我 ， 就 当 舍 己 ， 背 起 他 的 十 字 架 来 跟 从 我 。</a:t>
            </a:r>
            <a:endParaRPr sz="45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25 因 为 ， 凡 要 救 自 己 生 命 （ 生 命 ： 或 作 灵 魂 ； 下 同 ） 的 ， 必 丧 掉 生 命 ； 凡 为 我 丧 掉 生 命 的 ， 必 得 着 生 命 </a:t>
            </a:r>
            <a:r>
              <a:rPr lang="en" sz="4500" dirty="0" smtClean="0">
                <a:solidFill>
                  <a:srgbClr val="FFFFFF"/>
                </a:solidFill>
              </a:rPr>
              <a:t>。</a:t>
            </a:r>
            <a:r>
              <a:rPr lang="en-US" sz="4500" dirty="0" smtClean="0">
                <a:solidFill>
                  <a:srgbClr val="FFFFFF"/>
                </a:solidFill>
              </a:rPr>
              <a:t/>
            </a:r>
            <a:br>
              <a:rPr lang="en-US" sz="4500" dirty="0" smtClean="0">
                <a:solidFill>
                  <a:srgbClr val="FFFFFF"/>
                </a:solidFill>
              </a:rPr>
            </a:br>
            <a:endParaRPr sz="4500" dirty="0">
              <a:solidFill>
                <a:srgbClr val="FFFF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 dirty="0"/>
          </a:p>
        </p:txBody>
      </p:sp>
    </p:spTree>
    <p:extLst>
      <p:ext uri="{BB962C8B-B14F-4D97-AF65-F5344CB8AC3E}">
        <p14:creationId xmlns:p14="http://schemas.microsoft.com/office/powerpoint/2010/main" val="1192153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FFFFFF"/>
              </a:solidFill>
            </a:endParaRPr>
          </a:p>
          <a:p>
            <a:pPr marL="0" lvl="0" indent="45720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0" dirty="0">
                <a:solidFill>
                  <a:srgbClr val="FFFFFF"/>
                </a:solidFill>
              </a:rPr>
              <a:t>一.  什么是己</a:t>
            </a:r>
            <a:endParaRPr sz="8000" dirty="0">
              <a:solidFill>
                <a:srgbClr val="FFFF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4513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9144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FFFFFF"/>
              </a:solidFill>
            </a:endParaRPr>
          </a:p>
          <a:p>
            <a:pPr marL="91440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0" dirty="0">
                <a:solidFill>
                  <a:srgbClr val="FFFFFF"/>
                </a:solidFill>
              </a:rPr>
              <a:t>二. 什么是舍己</a:t>
            </a:r>
            <a:endParaRPr sz="8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8671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9144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</a:endParaRPr>
          </a:p>
        </p:txBody>
      </p:sp>
      <p:pic>
        <p:nvPicPr>
          <p:cNvPr id="77" name="Google Shape;7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00" y="-747766"/>
            <a:ext cx="9074400" cy="80762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45776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341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FFFFFF"/>
              </a:solidFill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0" dirty="0">
                <a:solidFill>
                  <a:srgbClr val="FFFFFF"/>
                </a:solidFill>
              </a:rPr>
              <a:t>三.</a:t>
            </a:r>
            <a:r>
              <a:rPr lang="en" sz="8000" dirty="0" smtClean="0">
                <a:solidFill>
                  <a:srgbClr val="FFFFFF"/>
                </a:solidFill>
              </a:rPr>
              <a:t>为什么</a:t>
            </a:r>
            <a:endParaRPr lang="en-US" sz="8000" dirty="0" smtClean="0">
              <a:solidFill>
                <a:srgbClr val="FFFFFF"/>
              </a:solidFill>
            </a:endParaRPr>
          </a:p>
          <a:p>
            <a:pPr marL="457200" lvl="0" indent="45720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0" dirty="0" smtClean="0">
                <a:solidFill>
                  <a:srgbClr val="FFFFFF"/>
                </a:solidFill>
              </a:rPr>
              <a:t>必须舍己</a:t>
            </a:r>
            <a:r>
              <a:rPr lang="en-US" sz="8000" dirty="0" smtClean="0">
                <a:solidFill>
                  <a:srgbClr val="FFFFFF"/>
                </a:solidFill>
              </a:rPr>
              <a:t>?</a:t>
            </a:r>
            <a:endParaRPr sz="8000" dirty="0">
              <a:solidFill>
                <a:srgbClr val="FFFFFF"/>
              </a:solidFill>
            </a:endParaRPr>
          </a:p>
          <a:p>
            <a:pPr marL="2743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FFFFFF"/>
              </a:solidFill>
            </a:endParaRPr>
          </a:p>
          <a:p>
            <a:pPr marL="2743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FFFFFF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FFFF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800" dirty="0"/>
          </a:p>
        </p:txBody>
      </p:sp>
    </p:spTree>
    <p:extLst>
      <p:ext uri="{BB962C8B-B14F-4D97-AF65-F5344CB8AC3E}">
        <p14:creationId xmlns:p14="http://schemas.microsoft.com/office/powerpoint/2010/main" val="27882957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9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9" name="Google Shape;8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4448" y="1"/>
            <a:ext cx="7275105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26670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0"/>
          <p:cNvSpPr txBox="1">
            <a:spLocks noGrp="1"/>
          </p:cNvSpPr>
          <p:nvPr>
            <p:ph type="ctrTitle"/>
          </p:nvPr>
        </p:nvSpPr>
        <p:spPr>
          <a:xfrm>
            <a:off x="129475" y="0"/>
            <a:ext cx="9014400" cy="685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59436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FFFF"/>
                </a:solidFill>
              </a:rPr>
              <a:t>  </a:t>
            </a:r>
            <a:r>
              <a:rPr lang="en" sz="4500" dirty="0">
                <a:solidFill>
                  <a:srgbClr val="FFFFFF"/>
                </a:solidFill>
              </a:rPr>
              <a:t>得生命</a:t>
            </a:r>
            <a:endParaRPr sz="4500" dirty="0">
              <a:solidFill>
                <a:srgbClr val="FFFFFF"/>
              </a:solidFill>
            </a:endParaRPr>
          </a:p>
          <a:p>
            <a:pPr marL="45720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舍命</a:t>
            </a:r>
            <a:endParaRPr sz="4500" dirty="0">
              <a:solidFill>
                <a:srgbClr val="FFFFFF"/>
              </a:solidFill>
            </a:endParaRPr>
          </a:p>
          <a:p>
            <a:pPr marL="32004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跟从主</a:t>
            </a:r>
            <a:endParaRPr sz="4500" dirty="0">
              <a:solidFill>
                <a:srgbClr val="FFFFFF"/>
              </a:solidFill>
            </a:endParaRPr>
          </a:p>
          <a:p>
            <a:pPr marL="18288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背十字架</a:t>
            </a:r>
            <a:endParaRPr sz="4500" dirty="0">
              <a:solidFill>
                <a:srgbClr val="FFFFFF"/>
              </a:solidFill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 舍己</a:t>
            </a:r>
            <a:endParaRPr sz="4500" dirty="0">
              <a:solidFill>
                <a:srgbClr val="FFFFFF"/>
              </a:solidFill>
            </a:endParaRPr>
          </a:p>
        </p:txBody>
      </p:sp>
      <p:cxnSp>
        <p:nvCxnSpPr>
          <p:cNvPr id="95" name="Google Shape;95;p20"/>
          <p:cNvCxnSpPr/>
          <p:nvPr/>
        </p:nvCxnSpPr>
        <p:spPr>
          <a:xfrm rot="10800000" flipH="1">
            <a:off x="526550" y="1053733"/>
            <a:ext cx="6632100" cy="52304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96" name="Google Shape;96;p20"/>
          <p:cNvCxnSpPr/>
          <p:nvPr/>
        </p:nvCxnSpPr>
        <p:spPr>
          <a:xfrm rot="-5400000" flipH="1">
            <a:off x="2219875" y="6547550"/>
            <a:ext cx="3612400" cy="27093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7" name="Google Shape;97;p20"/>
          <p:cNvCxnSpPr/>
          <p:nvPr/>
        </p:nvCxnSpPr>
        <p:spPr>
          <a:xfrm rot="10800000" flipH="1">
            <a:off x="523150" y="1122100"/>
            <a:ext cx="6566700" cy="5150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11633097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1092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FFFFFF"/>
              </a:solidFill>
            </a:endParaRPr>
          </a:p>
          <a:p>
            <a:pPr marL="1828800" lvl="0" indent="-5334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Char char="●"/>
            </a:pPr>
            <a:r>
              <a:rPr lang="en" sz="8000" dirty="0">
                <a:solidFill>
                  <a:srgbClr val="FFFFFF"/>
                </a:solidFill>
              </a:rPr>
              <a:t>两种生命的比较</a:t>
            </a:r>
            <a:endParaRPr sz="8000" dirty="0">
              <a:solidFill>
                <a:srgbClr val="FFFFFF"/>
              </a:solidFill>
            </a:endParaRPr>
          </a:p>
          <a:p>
            <a:pPr marL="2743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FFFFFF"/>
              </a:solidFill>
            </a:endParaRPr>
          </a:p>
          <a:p>
            <a:pPr marL="2743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FFFFFF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FFFF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800" dirty="0"/>
          </a:p>
        </p:txBody>
      </p:sp>
    </p:spTree>
    <p:extLst>
      <p:ext uri="{BB962C8B-B14F-4D97-AF65-F5344CB8AC3E}">
        <p14:creationId xmlns:p14="http://schemas.microsoft.com/office/powerpoint/2010/main" val="33028356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341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>
              <a:solidFill>
                <a:srgbClr val="FFFFFF"/>
              </a:solidFill>
            </a:endParaRPr>
          </a:p>
          <a:p>
            <a:pPr marL="1371600" lvl="0" indent="-5334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Char char="●"/>
            </a:pPr>
            <a:r>
              <a:rPr lang="en" sz="8000" dirty="0">
                <a:solidFill>
                  <a:srgbClr val="FFFFFF"/>
                </a:solidFill>
              </a:rPr>
              <a:t>不舍己的后果</a:t>
            </a:r>
            <a:endParaRPr sz="8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8452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3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1092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4500" dirty="0" smtClean="0">
              <a:solidFill>
                <a:srgbClr val="FFFFFF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>
                <a:solidFill>
                  <a:srgbClr val="FFFFFF"/>
                </a:solidFill>
              </a:rPr>
              <a:t>结</a:t>
            </a:r>
            <a:r>
              <a:rPr lang="en" sz="4500" dirty="0">
                <a:solidFill>
                  <a:srgbClr val="FFFFFF"/>
                </a:solidFill>
              </a:rPr>
              <a:t>33：10 人 子 啊 ， 你 要 对 以 色 列 家 说 ： 你 们 常 说 ： 我 们 的 过 犯 罪 恶 在 我 们 身 上 ， 我 们 必 因 此 消 灭 ， 怎 能 存 活 呢 ？11 你 对 他 们 说 ， 主 耶 和 华 说 ： 我 指 着 我 的 永 生 起 誓 ， 我 断 不 喜 悦 恶 人 死 亡 ， 惟 喜 悦 恶 人 转 离 所 行 的 道 而 活 。</a:t>
            </a:r>
            <a:endParaRPr sz="45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3407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4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1092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11 你 对 他 们 说 ， 主 耶 和 华 说 ： 我 指 着 我 的 永 生 起 誓 ， 我 断 不 喜 悦 恶 人 死 亡 ， 惟 喜 悦 恶 人 转 离 所 行 的 道 而 活 。以 色 列 家 啊 ， 你 们 转 回 ， 转 回 罢 ！ 离 开 恶 道 ， 何 必 死 亡 呢 ？</a:t>
            </a:r>
            <a:endParaRPr sz="45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406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5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1092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12 人 子 啊 ， 你 要 对 本 国 的 人 民 说 ：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义 人 的 义 ， 在 犯 罪 之 日 不 能 救 他 </a:t>
            </a:r>
            <a:r>
              <a:rPr lang="en" sz="4500" dirty="0">
                <a:solidFill>
                  <a:srgbClr val="FFFFFF"/>
                </a:solidFill>
              </a:rPr>
              <a:t>； 至 於 恶 人 的 恶 ， 在 他 转 离 恶 行 之 日 也 不 能 使 他 倾 倒 ；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义 人 在 犯 罪 之 日 也 不 能 因 他 的 义 存 活</a:t>
            </a:r>
            <a:r>
              <a:rPr lang="en" sz="4500" dirty="0">
                <a:solidFill>
                  <a:srgbClr val="FF6600"/>
                </a:solidFill>
                <a:highlight>
                  <a:srgbClr val="9900FF"/>
                </a:highlight>
              </a:rPr>
              <a:t> </a:t>
            </a:r>
            <a:r>
              <a:rPr lang="en" sz="4500" dirty="0">
                <a:solidFill>
                  <a:srgbClr val="FF6600"/>
                </a:solidFill>
              </a:rPr>
              <a:t>。</a:t>
            </a:r>
            <a:endParaRPr sz="45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568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6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1092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13 我 对 义 人 说 ： 你 必 定 存 活 ！ 他 若 倚 靠 他 的 义 而 作 罪 孽 ， 他 所 行 的 义 都 不 被 记 念 。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他 必 因 所 作 的 罪 孽 死 亡 。</a:t>
            </a:r>
            <a:endParaRPr sz="4500" dirty="0">
              <a:solidFill>
                <a:srgbClr val="FF6600"/>
              </a:solidFill>
              <a:highlight>
                <a:srgbClr val="FF99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0607878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7"/>
          <p:cNvSpPr txBox="1">
            <a:spLocks noGrp="1"/>
          </p:cNvSpPr>
          <p:nvPr>
            <p:ph type="subTitle" idx="1"/>
          </p:nvPr>
        </p:nvSpPr>
        <p:spPr>
          <a:xfrm>
            <a:off x="34800" y="369206"/>
            <a:ext cx="9109200" cy="64887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>
                <a:solidFill>
                  <a:srgbClr val="FFFFFF"/>
                </a:solidFill>
              </a:rPr>
              <a:t>太</a:t>
            </a:r>
            <a:r>
              <a:rPr lang="en" sz="4500" dirty="0">
                <a:solidFill>
                  <a:srgbClr val="FFFFFF"/>
                </a:solidFill>
              </a:rPr>
              <a:t>7：21 凡 称 呼 我 主 阿 ， 主 阿 的 人 不 能 都 进 天 国 ；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惟 独 遵 行 我 天 父 旨 意 的 人 才 能 进 去</a:t>
            </a:r>
            <a:r>
              <a:rPr lang="en" sz="4500" dirty="0">
                <a:solidFill>
                  <a:srgbClr val="FF6600"/>
                </a:solidFill>
              </a:rPr>
              <a:t> </a:t>
            </a:r>
            <a:r>
              <a:rPr lang="en" sz="4500" dirty="0" smtClean="0">
                <a:solidFill>
                  <a:srgbClr val="FF6600"/>
                </a:solidFill>
              </a:rPr>
              <a:t>。</a:t>
            </a:r>
            <a:r>
              <a:rPr lang="en" sz="4500" dirty="0" smtClean="0">
                <a:solidFill>
                  <a:srgbClr val="FFFFFF"/>
                </a:solidFill>
              </a:rPr>
              <a:t>22 </a:t>
            </a:r>
            <a:r>
              <a:rPr lang="en" sz="4500" dirty="0">
                <a:solidFill>
                  <a:srgbClr val="FFFFFF"/>
                </a:solidFill>
              </a:rPr>
              <a:t>当 那 日 必 有 许 多 人 对 我 说 ： 主 阿 ， 主 阿 ， 我 们 不 是 奉 你 的 名 传 道 ， 奉 你 的 名 赶 鬼 ， 奉 你 的 名 行 许 多 异 能 麽 </a:t>
            </a:r>
            <a:r>
              <a:rPr lang="en" sz="4500" dirty="0" smtClean="0">
                <a:solidFill>
                  <a:srgbClr val="FFFFFF"/>
                </a:solidFill>
              </a:rPr>
              <a:t>？</a:t>
            </a:r>
            <a:endParaRPr sz="45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5400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8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1092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23 我 就 明 明 的 告 诉 他 们 说 ： 我 从 来 不 认 识 你 们 ，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你 们 这 些 </a:t>
            </a:r>
            <a:r>
              <a:rPr lang="en" sz="4500" dirty="0">
                <a:solidFill>
                  <a:srgbClr val="00FFFF"/>
                </a:solidFill>
                <a:highlight>
                  <a:srgbClr val="FF9900"/>
                </a:highlight>
              </a:rPr>
              <a:t>作 恶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的 人 ， 离 开 我 去 罢</a:t>
            </a:r>
            <a:r>
              <a:rPr lang="en" sz="4500" dirty="0">
                <a:solidFill>
                  <a:srgbClr val="FF6600"/>
                </a:solidFill>
                <a:highlight>
                  <a:srgbClr val="9900FF"/>
                </a:highlight>
              </a:rPr>
              <a:t> </a:t>
            </a:r>
            <a:r>
              <a:rPr lang="en" sz="4500" dirty="0">
                <a:solidFill>
                  <a:srgbClr val="FFFFFF"/>
                </a:solidFill>
              </a:rPr>
              <a:t>！</a:t>
            </a:r>
            <a:endParaRPr sz="45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8909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9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1092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4500" dirty="0" smtClean="0">
              <a:solidFill>
                <a:srgbClr val="FFFFFF"/>
              </a:solidFill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>
                <a:solidFill>
                  <a:srgbClr val="FFFFFF"/>
                </a:solidFill>
              </a:rPr>
              <a:t>加</a:t>
            </a:r>
            <a:r>
              <a:rPr lang="en" sz="4500" dirty="0">
                <a:solidFill>
                  <a:srgbClr val="FFFFFF"/>
                </a:solidFill>
              </a:rPr>
              <a:t>5：19 情 欲 的 事 都 是 显 而 易 见 的 ， 就 如 奸 淫 、 污 秽 、 邪 荡 、20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拜 偶 像</a:t>
            </a:r>
            <a:r>
              <a:rPr lang="en" sz="4500" dirty="0">
                <a:solidFill>
                  <a:srgbClr val="FF6600"/>
                </a:solidFill>
              </a:rPr>
              <a:t> </a:t>
            </a:r>
            <a:r>
              <a:rPr lang="en" sz="4500" dirty="0">
                <a:solidFill>
                  <a:srgbClr val="FFFFFF"/>
                </a:solidFill>
              </a:rPr>
              <a:t>、 邪 术 、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仇 恨</a:t>
            </a:r>
            <a:r>
              <a:rPr lang="en" sz="4500" dirty="0">
                <a:solidFill>
                  <a:srgbClr val="FFFFFF"/>
                </a:solidFill>
                <a:highlight>
                  <a:srgbClr val="FF9900"/>
                </a:highlight>
              </a:rPr>
              <a:t> 、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争 竞 、 忌 恨 、 恼 怒 </a:t>
            </a:r>
            <a:r>
              <a:rPr lang="en" sz="4500" dirty="0">
                <a:solidFill>
                  <a:schemeClr val="bg1"/>
                </a:solidFill>
                <a:highlight>
                  <a:srgbClr val="FF9900"/>
                </a:highlight>
              </a:rPr>
              <a:t>、 </a:t>
            </a:r>
            <a:r>
              <a:rPr lang="en" sz="4500" dirty="0">
                <a:solidFill>
                  <a:schemeClr val="bg1"/>
                </a:solidFill>
              </a:rPr>
              <a:t>结 党 </a:t>
            </a:r>
            <a:r>
              <a:rPr lang="en" sz="4500" dirty="0">
                <a:solidFill>
                  <a:srgbClr val="FF6600"/>
                </a:solidFill>
              </a:rPr>
              <a:t>、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纷 争 </a:t>
            </a:r>
            <a:r>
              <a:rPr lang="en" sz="4500" dirty="0">
                <a:solidFill>
                  <a:srgbClr val="FFFFFF"/>
                </a:solidFill>
              </a:rPr>
              <a:t>、 异 端 21</a:t>
            </a:r>
            <a:r>
              <a:rPr lang="en" sz="4500" dirty="0">
                <a:solidFill>
                  <a:srgbClr val="FFFFFF"/>
                </a:solidFill>
                <a:highlight>
                  <a:srgbClr val="FF9900"/>
                </a:highlight>
              </a:rPr>
              <a:t>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嫉 妒  、醉 酒 、 荒 宴 </a:t>
            </a:r>
            <a:r>
              <a:rPr lang="en" sz="4500" dirty="0">
                <a:solidFill>
                  <a:srgbClr val="FFFFFF"/>
                </a:solidFill>
              </a:rPr>
              <a:t>等 类 。 我 从 前 告 诉 你 们 ， 现 在 又 告 诉 你 们 ， 行 这 样 事 的 人 </a:t>
            </a:r>
            <a:r>
              <a:rPr lang="en" sz="4500" i="1" dirty="0">
                <a:solidFill>
                  <a:srgbClr val="FF0000"/>
                </a:solidFill>
                <a:highlight>
                  <a:srgbClr val="FF0000"/>
                </a:highlight>
              </a:rPr>
              <a:t>必 不 能 承 受 神 的 国 </a:t>
            </a:r>
            <a:r>
              <a:rPr lang="en" sz="4500" i="1" dirty="0">
                <a:solidFill>
                  <a:srgbClr val="FFFFFF"/>
                </a:solidFill>
                <a:highlight>
                  <a:srgbClr val="FF0000"/>
                </a:highlight>
              </a:rPr>
              <a:t>。</a:t>
            </a:r>
            <a:endParaRPr sz="4500" i="1" dirty="0">
              <a:solidFill>
                <a:srgbClr val="FFFFFF"/>
              </a:solidFill>
              <a:highlight>
                <a:srgbClr val="FF0000"/>
              </a:highlight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3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7418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0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1092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3800" dirty="0">
              <a:solidFill>
                <a:srgbClr val="FFFFFF"/>
              </a:solidFill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林前6：9 你 们 岂 不 知 不 义 的 人 不 能 承 受 神 的 国 麽 ？ 不 要 自 欺 ！ 无 论 是 淫 乱 的 、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拜 偶 像</a:t>
            </a:r>
            <a:r>
              <a:rPr lang="en" sz="4500" dirty="0">
                <a:solidFill>
                  <a:srgbClr val="FF6600"/>
                </a:solidFill>
              </a:rPr>
              <a:t> 的</a:t>
            </a:r>
            <a:r>
              <a:rPr lang="en" sz="4500" dirty="0">
                <a:solidFill>
                  <a:srgbClr val="FFFFFF"/>
                </a:solidFill>
              </a:rPr>
              <a:t> 、 奸 淫 的 、 作 娈 童 的 、 亲 男 色 的 、10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偷 窃 的 </a:t>
            </a:r>
            <a:r>
              <a:rPr lang="en" sz="4500" dirty="0">
                <a:solidFill>
                  <a:srgbClr val="FFFFFF"/>
                </a:solidFill>
                <a:highlight>
                  <a:srgbClr val="FF9900"/>
                </a:highlight>
              </a:rPr>
              <a:t>、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贪 婪 的 </a:t>
            </a:r>
            <a:r>
              <a:rPr lang="en" sz="4500" dirty="0">
                <a:solidFill>
                  <a:srgbClr val="FFFFFF"/>
                </a:solidFill>
                <a:highlight>
                  <a:srgbClr val="FF9900"/>
                </a:highlight>
              </a:rPr>
              <a:t>、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醉 酒 的 </a:t>
            </a:r>
            <a:r>
              <a:rPr lang="en" sz="4500" dirty="0">
                <a:solidFill>
                  <a:srgbClr val="FFFFFF"/>
                </a:solidFill>
                <a:highlight>
                  <a:srgbClr val="FF9900"/>
                </a:highlight>
              </a:rPr>
              <a:t>、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辱 骂 的 </a:t>
            </a:r>
            <a:r>
              <a:rPr lang="en" sz="4500" dirty="0">
                <a:solidFill>
                  <a:srgbClr val="FFFFFF"/>
                </a:solidFill>
                <a:highlight>
                  <a:srgbClr val="FF9900"/>
                </a:highlight>
              </a:rPr>
              <a:t>、</a:t>
            </a:r>
            <a:r>
              <a:rPr lang="en" sz="4500" dirty="0">
                <a:solidFill>
                  <a:srgbClr val="FFFFFF"/>
                </a:solidFill>
              </a:rPr>
              <a:t> 勒 索 的 ，</a:t>
            </a:r>
            <a:r>
              <a:rPr lang="en" sz="4500" dirty="0">
                <a:solidFill>
                  <a:srgbClr val="FFFFFF"/>
                </a:solidFill>
                <a:highlight>
                  <a:srgbClr val="FF0000"/>
                </a:highlight>
              </a:rPr>
              <a:t> </a:t>
            </a:r>
            <a:r>
              <a:rPr lang="en" sz="4500" i="1" dirty="0">
                <a:solidFill>
                  <a:srgbClr val="FF0000"/>
                </a:solidFill>
                <a:highlight>
                  <a:srgbClr val="FF0000"/>
                </a:highlight>
              </a:rPr>
              <a:t>都 不 能 承 受 神 的 国</a:t>
            </a:r>
            <a:r>
              <a:rPr lang="en" sz="4500" i="1" dirty="0">
                <a:solidFill>
                  <a:srgbClr val="FFFF00"/>
                </a:solidFill>
                <a:highlight>
                  <a:srgbClr val="FF0000"/>
                </a:highlight>
              </a:rPr>
              <a:t> </a:t>
            </a:r>
            <a:r>
              <a:rPr lang="en" sz="4500" i="1" dirty="0">
                <a:solidFill>
                  <a:srgbClr val="FFFFFF"/>
                </a:solidFill>
                <a:highlight>
                  <a:srgbClr val="FF0000"/>
                </a:highlight>
              </a:rPr>
              <a:t>。</a:t>
            </a:r>
            <a:endParaRPr sz="4500" i="1" dirty="0">
              <a:solidFill>
                <a:srgbClr val="FFFFFF"/>
              </a:solidFill>
              <a:highlight>
                <a:srgbClr val="FF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8779379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1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启21：8 惟 有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胆 怯 的 </a:t>
            </a:r>
            <a:r>
              <a:rPr lang="en" sz="4500" dirty="0">
                <a:solidFill>
                  <a:srgbClr val="FFFFFF"/>
                </a:solidFill>
                <a:highlight>
                  <a:srgbClr val="FF9900"/>
                </a:highlight>
              </a:rPr>
              <a:t>、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不 信 的</a:t>
            </a:r>
            <a:r>
              <a:rPr lang="en" sz="4500" dirty="0">
                <a:solidFill>
                  <a:srgbClr val="FF6600"/>
                </a:solidFill>
              </a:rPr>
              <a:t> </a:t>
            </a:r>
            <a:r>
              <a:rPr lang="en" sz="4500" dirty="0">
                <a:solidFill>
                  <a:srgbClr val="FFFFFF"/>
                </a:solidFill>
              </a:rPr>
              <a:t>、 可 憎 的 、 杀 人 的 、 淫 乱 的 、 行 邪 术 的 、</a:t>
            </a:r>
            <a:r>
              <a:rPr lang="en" sz="4500" dirty="0">
                <a:solidFill>
                  <a:srgbClr val="FFFFFF"/>
                </a:solidFill>
                <a:highlight>
                  <a:srgbClr val="FF9900"/>
                </a:highlight>
              </a:rPr>
              <a:t>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拜 偶 像 的</a:t>
            </a:r>
            <a:r>
              <a:rPr lang="en" sz="4500" dirty="0">
                <a:solidFill>
                  <a:srgbClr val="FF6600"/>
                </a:solidFill>
              </a:rPr>
              <a:t> </a:t>
            </a:r>
            <a:r>
              <a:rPr lang="en" sz="4500" dirty="0">
                <a:solidFill>
                  <a:srgbClr val="FFFFFF"/>
                </a:solidFill>
              </a:rPr>
              <a:t>， 和 </a:t>
            </a:r>
            <a:r>
              <a:rPr lang="en" sz="4500" dirty="0">
                <a:solidFill>
                  <a:srgbClr val="FF6600"/>
                </a:solidFill>
                <a:highlight>
                  <a:srgbClr val="FF9900"/>
                </a:highlight>
              </a:rPr>
              <a:t>一 切 说 谎 话 </a:t>
            </a:r>
            <a:r>
              <a:rPr lang="en" sz="4500" dirty="0">
                <a:solidFill>
                  <a:srgbClr val="FFFFFF"/>
                </a:solidFill>
                <a:highlight>
                  <a:srgbClr val="FF9900"/>
                </a:highlight>
              </a:rPr>
              <a:t>的 ， </a:t>
            </a:r>
            <a:r>
              <a:rPr lang="en" sz="4500" dirty="0">
                <a:solidFill>
                  <a:srgbClr val="FFFFFF"/>
                </a:solidFill>
              </a:rPr>
              <a:t>他 们 的 分 就 在 烧 着 硫 磺 的 火 湖 里 ； 这 是 </a:t>
            </a:r>
            <a:r>
              <a:rPr lang="en" sz="4500" dirty="0">
                <a:solidFill>
                  <a:srgbClr val="FF0000"/>
                </a:solidFill>
                <a:highlight>
                  <a:srgbClr val="FF0000"/>
                </a:highlight>
              </a:rPr>
              <a:t>第 二 次 的 死</a:t>
            </a:r>
            <a:r>
              <a:rPr lang="en" sz="4500" dirty="0">
                <a:solidFill>
                  <a:srgbClr val="FF0000"/>
                </a:solidFill>
              </a:rPr>
              <a:t> </a:t>
            </a:r>
            <a:r>
              <a:rPr lang="en" sz="4500" dirty="0">
                <a:solidFill>
                  <a:srgbClr val="FFFFFF"/>
                </a:solidFill>
              </a:rPr>
              <a:t>。</a:t>
            </a:r>
            <a:endParaRPr sz="4500" dirty="0">
              <a:solidFill>
                <a:srgbClr val="FFFF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0020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2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约15：1 我 是 真 葡 萄 树 ， 我 父 是 栽 培 的 人 。2 </a:t>
            </a:r>
            <a:r>
              <a:rPr lang="en" sz="4500" i="1" dirty="0">
                <a:solidFill>
                  <a:srgbClr val="FF0000"/>
                </a:solidFill>
                <a:highlight>
                  <a:srgbClr val="FF0000"/>
                </a:highlight>
              </a:rPr>
              <a:t>凡 属 我 不 结 果 子 的 枝 子 ， 他 就 剪 去 </a:t>
            </a:r>
            <a:r>
              <a:rPr lang="en" sz="4500" i="1" dirty="0">
                <a:solidFill>
                  <a:srgbClr val="FFFFFF"/>
                </a:solidFill>
                <a:highlight>
                  <a:srgbClr val="FF0000"/>
                </a:highlight>
              </a:rPr>
              <a:t>；</a:t>
            </a:r>
            <a:r>
              <a:rPr lang="en" sz="4500" dirty="0">
                <a:solidFill>
                  <a:srgbClr val="FFFFFF"/>
                </a:solidFill>
              </a:rPr>
              <a:t> 凡 结 果 子 的 ， 他 就 修 理 乾 净 ， 使 枝 子 结 果 子 更 多 。</a:t>
            </a:r>
            <a:endParaRPr sz="4500" dirty="0">
              <a:solidFill>
                <a:srgbClr val="FFFF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2500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3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加5：22 圣 灵 所 结 的 果 子 ， 就 是 仁 爱 、 喜 乐 、 和 平 、 忍 耐 、 恩 慈 、 良 善 、 信 实 、23 温 柔 、 节 制 。 这 样 的 事 没 有 律 法 禁 止 。24 凡 属 基 督 耶 稣 的 人 ， 是 已 经 把 肉 体 连 肉 体 的 邪 情 私 欲 同 钉 在 十 字 架 上 了 。</a:t>
            </a:r>
            <a:endParaRPr sz="45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461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4"/>
          <p:cNvSpPr txBox="1">
            <a:spLocks noGrp="1"/>
          </p:cNvSpPr>
          <p:nvPr>
            <p:ph type="subTitle" idx="1"/>
          </p:nvPr>
        </p:nvSpPr>
        <p:spPr>
          <a:xfrm>
            <a:off x="-1" y="0"/>
            <a:ext cx="8579191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457200" lvl="0" indent="45720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0" dirty="0">
                <a:solidFill>
                  <a:srgbClr val="FFFFFF"/>
                </a:solidFill>
              </a:rPr>
              <a:t>四. 耶稣--舍己的榜样</a:t>
            </a:r>
            <a:endParaRPr sz="8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5941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5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0" dirty="0">
                <a:solidFill>
                  <a:srgbClr val="FFFFFF"/>
                </a:solidFill>
              </a:rPr>
              <a:t>五. 如何舍己</a:t>
            </a:r>
            <a:endParaRPr sz="8000" dirty="0">
              <a:solidFill>
                <a:srgbClr val="FFFFFF"/>
              </a:solidFill>
            </a:endParaRPr>
          </a:p>
          <a:p>
            <a:pPr marL="1828800" lvl="0" indent="-4826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Char char="●"/>
            </a:pPr>
            <a:r>
              <a:rPr lang="en" sz="6000" dirty="0">
                <a:solidFill>
                  <a:srgbClr val="FFFFFF"/>
                </a:solidFill>
              </a:rPr>
              <a:t>清除不舍己的拦阻</a:t>
            </a:r>
            <a:endParaRPr sz="6000" dirty="0">
              <a:solidFill>
                <a:srgbClr val="FFFFFF"/>
              </a:solidFill>
            </a:endParaRPr>
          </a:p>
          <a:p>
            <a:pPr marL="1828800" lvl="0" indent="-4826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Char char="●"/>
            </a:pPr>
            <a:r>
              <a:rPr lang="en" sz="6000" dirty="0">
                <a:solidFill>
                  <a:srgbClr val="FFFFFF"/>
                </a:solidFill>
              </a:rPr>
              <a:t>舍己的第一步：立志</a:t>
            </a:r>
            <a:endParaRPr sz="6000" dirty="0">
              <a:solidFill>
                <a:srgbClr val="FFFFFF"/>
              </a:solidFill>
            </a:endParaRPr>
          </a:p>
          <a:p>
            <a:pPr marL="1828800" lvl="0" indent="-4826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Char char="●"/>
            </a:pPr>
            <a:r>
              <a:rPr lang="en" sz="6000" dirty="0">
                <a:solidFill>
                  <a:srgbClr val="FFFFFF"/>
                </a:solidFill>
              </a:rPr>
              <a:t>舍己的第二步：信靠</a:t>
            </a:r>
            <a:endParaRPr sz="6000" dirty="0">
              <a:solidFill>
                <a:srgbClr val="FFFFFF"/>
              </a:solidFill>
            </a:endParaRPr>
          </a:p>
          <a:p>
            <a:pPr marL="1828800" lvl="0" indent="-4826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Char char="●"/>
            </a:pPr>
            <a:r>
              <a:rPr lang="en" sz="6000" dirty="0">
                <a:solidFill>
                  <a:srgbClr val="FFFFFF"/>
                </a:solidFill>
              </a:rPr>
              <a:t>舍己的第三步：操练</a:t>
            </a:r>
            <a:endParaRPr sz="6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1962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6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0" dirty="0">
                <a:solidFill>
                  <a:srgbClr val="FFFFFF"/>
                </a:solidFill>
              </a:rPr>
              <a:t>清除不舍己的拦阻</a:t>
            </a:r>
            <a:endParaRPr sz="7000" dirty="0">
              <a:solidFill>
                <a:srgbClr val="FFFFFF"/>
              </a:solidFill>
            </a:endParaRPr>
          </a:p>
          <a:p>
            <a:pPr marL="1828800" lvl="0" indent="-4826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Char char="●"/>
            </a:pPr>
            <a:r>
              <a:rPr lang="en" sz="6000" dirty="0">
                <a:solidFill>
                  <a:srgbClr val="FFFFFF"/>
                </a:solidFill>
              </a:rPr>
              <a:t>不知道神的心意</a:t>
            </a:r>
            <a:endParaRPr sz="6000" dirty="0">
              <a:solidFill>
                <a:srgbClr val="FFFFFF"/>
              </a:solidFill>
            </a:endParaRPr>
          </a:p>
          <a:p>
            <a:pPr marL="1828800" lvl="0" indent="-4826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Char char="●"/>
            </a:pPr>
            <a:r>
              <a:rPr lang="en" sz="6000" dirty="0">
                <a:solidFill>
                  <a:srgbClr val="FFFFFF"/>
                </a:solidFill>
              </a:rPr>
              <a:t>知道神的心意但没有行动</a:t>
            </a:r>
            <a:endParaRPr sz="6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4385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7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 dirty="0">
                <a:solidFill>
                  <a:srgbClr val="FFFFFF"/>
                </a:solidFill>
              </a:rPr>
              <a:t>跟随耶稣 </a:t>
            </a:r>
            <a:endParaRPr lang="en-US" sz="6000" dirty="0" smtClean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 dirty="0" smtClean="0">
                <a:solidFill>
                  <a:srgbClr val="FFFFFF"/>
                </a:solidFill>
              </a:rPr>
              <a:t>舍己的第一步</a:t>
            </a:r>
            <a:r>
              <a:rPr lang="en" sz="6000" dirty="0">
                <a:solidFill>
                  <a:srgbClr val="FFFFFF"/>
                </a:solidFill>
              </a:rPr>
              <a:t>：立志</a:t>
            </a:r>
            <a:endParaRPr sz="6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约15：5 我 是 葡 萄 树 ， 你 们 是 枝 子 。 常 在 我 里 面 的 ， 我 也 常 在 他 里 面 ， 这 人 就 多 结 果 子 </a:t>
            </a:r>
            <a:r>
              <a:rPr lang="en" sz="4500" dirty="0">
                <a:solidFill>
                  <a:srgbClr val="0000FF"/>
                </a:solidFill>
              </a:rPr>
              <a:t>； </a:t>
            </a:r>
            <a:r>
              <a:rPr lang="en" sz="4500" dirty="0">
                <a:solidFill>
                  <a:srgbClr val="FFFF00"/>
                </a:solidFill>
                <a:highlight>
                  <a:srgbClr val="00FF00"/>
                </a:highlight>
              </a:rPr>
              <a:t>因 为 离 了 我 ， 你 们 就 不 能 做 甚 麽</a:t>
            </a:r>
            <a:r>
              <a:rPr lang="en" sz="4500" dirty="0">
                <a:solidFill>
                  <a:srgbClr val="FFFF00"/>
                </a:solidFill>
              </a:rPr>
              <a:t> 。</a:t>
            </a:r>
            <a:endParaRPr sz="4500" dirty="0">
              <a:solidFill>
                <a:srgbClr val="FFFF00"/>
              </a:solidFill>
            </a:endParaRPr>
          </a:p>
          <a:p>
            <a:pPr marL="2743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5018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8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腓2：13 因 为 你 们 立 志 行 事 </a:t>
            </a:r>
            <a:r>
              <a:rPr lang="en" sz="4500" dirty="0">
                <a:solidFill>
                  <a:srgbClr val="FFFF00"/>
                </a:solidFill>
                <a:highlight>
                  <a:srgbClr val="00FF00"/>
                </a:highlight>
              </a:rPr>
              <a:t>都 是 神 在 你 们 心 里 运 行 </a:t>
            </a:r>
            <a:r>
              <a:rPr lang="en" sz="4500" dirty="0">
                <a:solidFill>
                  <a:srgbClr val="FFFFFF"/>
                </a:solidFill>
              </a:rPr>
              <a:t>， 为 要 成 就 他 的 美 意 。</a:t>
            </a:r>
            <a:endParaRPr sz="45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2743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6011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9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立志祷告：天父，阿爸：求你赦免我们过去没有真心定意要舍己跟随你，是我没有用心追求你。求你赦免我的罪。求主怜悯我，让我从今天开始把我生命的主权交给你，主我相信你掌管我的生命比我自己掌管更稳妥。求主教导我如何舍己，我愿意谦卑地学习。奉耶稣的名，阿门！</a:t>
            </a:r>
            <a:endParaRPr sz="45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2743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889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40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奉主耶稣的名，现在我向我的老我宣告：“你从今后不再是我的主人，你再也无权掌握我的一切。我是属耶稣基督的，只听祂的话，不能听你的；我只满足主耶稣的心而不是你的欲望；我要按主的教训做人，让神来管理我的生命。” 奉耶稣的名，阿门！</a:t>
            </a:r>
            <a:endParaRPr sz="4500" dirty="0">
              <a:solidFill>
                <a:srgbClr val="FFFFFF"/>
              </a:solidFill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2743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798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41"/>
          <p:cNvSpPr txBox="1">
            <a:spLocks noGrp="1"/>
          </p:cNvSpPr>
          <p:nvPr>
            <p:ph type="subTitle" idx="1"/>
          </p:nvPr>
        </p:nvSpPr>
        <p:spPr>
          <a:xfrm>
            <a:off x="34800" y="0"/>
            <a:ext cx="9074400" cy="556762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0" dirty="0">
                <a:solidFill>
                  <a:srgbClr val="FFFFFF"/>
                </a:solidFill>
              </a:rPr>
              <a:t>跟随耶稣 </a:t>
            </a:r>
            <a:endParaRPr lang="en-US" sz="8000" dirty="0" smtClean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0" dirty="0" smtClean="0">
                <a:solidFill>
                  <a:srgbClr val="FFFFFF"/>
                </a:solidFill>
              </a:rPr>
              <a:t>舍己的第二步</a:t>
            </a:r>
            <a:r>
              <a:rPr lang="en" sz="8000" dirty="0">
                <a:solidFill>
                  <a:srgbClr val="FFFFFF"/>
                </a:solidFill>
              </a:rPr>
              <a:t>：信靠</a:t>
            </a:r>
            <a:endParaRPr sz="8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2743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438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42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 dirty="0">
                <a:solidFill>
                  <a:srgbClr val="FFFFFF"/>
                </a:solidFill>
              </a:rPr>
              <a:t>跟随耶稣 </a:t>
            </a:r>
            <a:endParaRPr lang="en-US" sz="6000" dirty="0" smtClean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 dirty="0" smtClean="0">
                <a:solidFill>
                  <a:srgbClr val="FFFFFF"/>
                </a:solidFill>
              </a:rPr>
              <a:t>舍己的第三步</a:t>
            </a:r>
            <a:r>
              <a:rPr lang="en" sz="6000" dirty="0">
                <a:solidFill>
                  <a:srgbClr val="FFFFFF"/>
                </a:solidFill>
              </a:rPr>
              <a:t>：操练</a:t>
            </a:r>
            <a:endParaRPr sz="6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  <a:p>
            <a:pPr marL="2743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9318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43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>
                <a:solidFill>
                  <a:srgbClr val="FFFFFF"/>
                </a:solidFill>
              </a:rPr>
              <a:t>凡是講理的人，他可以是頂乾淨的，但是裡面卻不透明。一個人可能頂對，可是他裡面是黑暗的，他裡面不知、不明亮。不道德的事固然叫人落在黑暗裡，但道德的事叫人落在黑暗裡更厲害。不錯，稅吏在神面前是被定罪的，但法利賽人在神前面根本是瞎眼的（參路十八：9—14</a:t>
            </a:r>
            <a:r>
              <a:rPr lang="en" sz="4500" dirty="0" smtClean="0">
                <a:solidFill>
                  <a:srgbClr val="FFFFFF"/>
                </a:solidFill>
              </a:rPr>
              <a:t>）。</a:t>
            </a:r>
            <a:endParaRPr sz="45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7632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43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9074400" cy="685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4500" dirty="0" smtClean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>
                <a:solidFill>
                  <a:srgbClr val="FFFFFF"/>
                </a:solidFill>
              </a:rPr>
              <a:t>沒有不對</a:t>
            </a:r>
            <a:r>
              <a:rPr lang="en" sz="4500" dirty="0">
                <a:solidFill>
                  <a:srgbClr val="FFFFFF"/>
                </a:solidFill>
              </a:rPr>
              <a:t>，你什麼都不錯，但你卻是瞎眼的，你沒有光、沒有看見</a:t>
            </a:r>
            <a:r>
              <a:rPr lang="en" sz="4500" dirty="0" smtClean="0">
                <a:solidFill>
                  <a:srgbClr val="FFFFFF"/>
                </a:solidFill>
              </a:rPr>
              <a:t>。</a:t>
            </a:r>
            <a:endParaRPr lang="en-US" sz="4500" dirty="0" smtClean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>
                <a:solidFill>
                  <a:srgbClr val="FFFFFF"/>
                </a:solidFill>
              </a:rPr>
              <a:t>為什麼緣故呢</a:t>
            </a:r>
            <a:r>
              <a:rPr lang="en" sz="4500" dirty="0">
                <a:solidFill>
                  <a:srgbClr val="FFFFFF"/>
                </a:solidFill>
              </a:rPr>
              <a:t>？因為你太好、太乾淨、太對了，你這個人是活在非裡頭的，因此，你是受蒙蔽的，你沒有光，你不明亮。</a:t>
            </a:r>
            <a:endParaRPr sz="45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385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36260" y="658427"/>
            <a:ext cx="8638255" cy="511595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約翰福音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24</a:t>
            </a:r>
            <a:r>
              <a:rPr lang="zh-TW" alt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25</a:t>
            </a:r>
            <a:r>
              <a:rPr lang="en-US" altLang="zh-TW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45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我實實在在的告訴你們，一粒麥子不落在地裡死了，仍舊是一粒，若是死了，就結出許多子粒來。愛惜自己生命的，就失喪生命；在這世上恨惡自己生命的，就要保守生命到永生。</a:t>
            </a:r>
            <a:endParaRPr lang="en-US" sz="45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62668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37032</TotalTime>
  <Words>1219</Words>
  <Application>Microsoft Macintosh PowerPoint</Application>
  <PresentationFormat>On-screen Show (4:3)</PresentationFormat>
  <Paragraphs>122</Paragraphs>
  <Slides>42</Slides>
  <Notes>32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42</vt:i4>
      </vt:variant>
    </vt:vector>
  </HeadingPairs>
  <TitlesOfParts>
    <vt:vector size="45" baseType="lpstr">
      <vt:lpstr>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舍己的生命 </vt:lpstr>
      <vt:lpstr>太16：24 於 是 耶 稣 对 门 徒 说 ： 若 有 人 要 跟 从 我 ， 就 当 舍 己 ， 背 起 他 的 十 字 架 来 跟 从 我 。 25 因 为 ， 凡 要 救 自 己 生 命 （ 生 命 ： 或 作 灵 魂 ； 下 同 ） 的 ， 必 丧 掉 生 命 ； 凡 为 我 丧 掉 生 命 的 ， 必 得 着 生 命 。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得生命 舍命 跟从主 背十字架  舍己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605</cp:revision>
  <dcterms:created xsi:type="dcterms:W3CDTF">2018-05-06T00:06:01Z</dcterms:created>
  <dcterms:modified xsi:type="dcterms:W3CDTF">2020-04-19T17:24:45Z</dcterms:modified>
</cp:coreProperties>
</file>