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1"/>
  </p:notesMasterIdLst>
  <p:handoutMasterIdLst>
    <p:handoutMasterId r:id="rId12"/>
  </p:handoutMasterIdLst>
  <p:sldIdLst>
    <p:sldId id="256" r:id="rId2"/>
    <p:sldId id="268" r:id="rId3"/>
    <p:sldId id="257" r:id="rId4"/>
    <p:sldId id="259" r:id="rId5"/>
    <p:sldId id="264" r:id="rId6"/>
    <p:sldId id="266" r:id="rId7"/>
    <p:sldId id="265" r:id="rId8"/>
    <p:sldId id="267" r:id="rId9"/>
    <p:sldId id="263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43523" autoAdjust="0"/>
  </p:normalViewPr>
  <p:slideViewPr>
    <p:cSldViewPr snapToGrid="0" snapToObjects="1">
      <p:cViewPr varScale="1">
        <p:scale>
          <a:sx n="55" d="100"/>
          <a:sy n="55" d="100"/>
        </p:scale>
        <p:origin x="-3992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notesMaster" Target="notesMasters/notesMaster1.xml"/><Relationship Id="rId12" Type="http://schemas.openxmlformats.org/officeDocument/2006/relationships/handoutMaster" Target="handoutMasters/handout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EE0814-0208-A547-8DC9-46C272ADE2D9}" type="datetimeFigureOut">
              <a:rPr lang="en-US" smtClean="0"/>
              <a:t>1/29/17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C30787-C829-1841-B8E6-33BAA2ABD9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41226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B8166D-E69F-2545-87A1-AE6C30478817}" type="datetimeFigureOut">
              <a:rPr lang="en-US" smtClean="0"/>
              <a:t>1/29/17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29AD7E-76D6-8444-BD97-1689E74EDB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29443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marR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我们的异象：</a:t>
            </a:r>
            <a:r>
              <a:rPr lang="en-US" altLang="zh-CN" sz="3200" dirty="0" smtClean="0">
                <a:latin typeface="华文楷体"/>
                <a:ea typeface="华文楷体"/>
                <a:cs typeface="华文楷体"/>
              </a:rPr>
              <a:t>2017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年是我们得地为业的一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年</a:t>
            </a:r>
          </a:p>
          <a:p>
            <a:pPr marL="342900" marR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新的聚会地点</a:t>
            </a:r>
          </a:p>
          <a:p>
            <a:pPr marL="342900" marR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新的聚会时间</a:t>
            </a:r>
          </a:p>
          <a:p>
            <a:pPr marL="342900" marR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新的气象</a:t>
            </a:r>
          </a:p>
          <a:p>
            <a:pPr marL="342900" marR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新的培育系统就要结果</a:t>
            </a:r>
          </a:p>
          <a:p>
            <a:pPr marL="342900" marR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对主有新的热情、新的认识、新的委身</a:t>
            </a:r>
          </a:p>
          <a:p>
            <a:pPr marL="342900" marR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9AD7E-76D6-8444-BD97-1689E74EDBD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9677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marR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得地为业对我们的意义，以色列人进迦南地对我们的属灵含义。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342900" marR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过红海就是受洗（林前</a:t>
            </a:r>
            <a:r>
              <a:rPr lang="en-US" altLang="zh-CN" sz="3200" dirty="0" smtClean="0">
                <a:latin typeface="华文楷体"/>
                <a:ea typeface="华文楷体"/>
                <a:cs typeface="华文楷体"/>
              </a:rPr>
              <a:t>10:2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），过约旦河就是得着丰盛的生命（林前</a:t>
            </a:r>
            <a:r>
              <a:rPr lang="en-US" altLang="zh-CN" sz="3200" dirty="0" smtClean="0">
                <a:latin typeface="华文楷体"/>
                <a:ea typeface="华文楷体"/>
                <a:cs typeface="华文楷体"/>
              </a:rPr>
              <a:t>10:6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，</a:t>
            </a:r>
            <a:r>
              <a:rPr lang="en-US" altLang="zh-CN" sz="3200" dirty="0" smtClean="0">
                <a:latin typeface="华文楷体"/>
                <a:ea typeface="华文楷体"/>
                <a:cs typeface="华文楷体"/>
              </a:rPr>
              <a:t>11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0" indent="0">
              <a:buFont typeface="Arial"/>
              <a:buNone/>
            </a:pP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endParaRPr lang="en-US" sz="32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9AD7E-76D6-8444-BD97-1689E74EDBD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4606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marR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200" u="sng" dirty="0" smtClean="0">
                <a:latin typeface="华文楷体"/>
                <a:ea typeface="华文楷体"/>
                <a:cs typeface="华文楷体"/>
              </a:rPr>
              <a:t>祂使摩西知道祂的法则，叫以色列人晓得祂的作为。（诗篇</a:t>
            </a:r>
            <a:r>
              <a:rPr lang="en-US" altLang="zh-CN" sz="3200" u="sng" dirty="0" smtClean="0">
                <a:latin typeface="华文楷体"/>
                <a:ea typeface="华文楷体"/>
                <a:cs typeface="华文楷体"/>
              </a:rPr>
              <a:t>103:7-13</a:t>
            </a:r>
            <a:r>
              <a:rPr lang="zh-CN" altLang="en-US" sz="3200" u="sng" dirty="0" smtClean="0"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200" u="sng" dirty="0" smtClean="0">
              <a:latin typeface="华文楷体"/>
              <a:ea typeface="华文楷体"/>
              <a:cs typeface="华文楷体"/>
            </a:endParaRPr>
          </a:p>
          <a:p>
            <a:pPr marL="342900" marR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得地为业需不需要预备？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342900" marR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主祷文告诉我们神的旨意不一定会实现在地上的，为什么？人不能（？）、或者愿意配合。</a:t>
            </a:r>
            <a:endParaRPr lang="en-US" sz="3200" dirty="0" smtClean="0">
              <a:latin typeface="华文楷体"/>
              <a:ea typeface="华文楷体"/>
              <a:cs typeface="华文楷体"/>
            </a:endParaRPr>
          </a:p>
          <a:p>
            <a:pPr marL="0" indent="0">
              <a:buFont typeface="Arial"/>
              <a:buNone/>
            </a:pPr>
            <a:endParaRPr lang="zh-CN" altLang="en-US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0" indent="0">
              <a:buFont typeface="Arial"/>
              <a:buNone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神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的子民得地为业是神的心意：祂如何预备祂的子民？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514350" indent="-514350">
              <a:buFont typeface="+mj-lt"/>
              <a:buAutoNum type="arabicPeriod"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预备他们打战：没有马上进迦南地（出</a:t>
            </a:r>
            <a:r>
              <a:rPr lang="en-US" altLang="zh-CN" sz="3200" dirty="0" smtClean="0">
                <a:effectLst/>
                <a:latin typeface="华文楷体"/>
                <a:ea typeface="华文楷体"/>
                <a:cs typeface="华文楷体"/>
              </a:rPr>
              <a:t>13:17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514350" indent="-514350">
              <a:buFont typeface="+mj-lt"/>
              <a:buAutoNum type="arabicPeriod"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给他们生活的准则：西奈山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971550" marR="0" lvl="2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200" u="sng" dirty="0" smtClean="0">
                <a:latin typeface="华文楷体"/>
                <a:ea typeface="华文楷体"/>
                <a:cs typeface="华文楷体"/>
              </a:rPr>
              <a:t>祂使摩西知道祂的法则，叫以色列人晓得祂的作为。（诗篇</a:t>
            </a:r>
            <a:r>
              <a:rPr lang="en-US" altLang="zh-CN" sz="3200" u="sng" dirty="0" smtClean="0">
                <a:latin typeface="华文楷体"/>
                <a:ea typeface="华文楷体"/>
                <a:cs typeface="华文楷体"/>
              </a:rPr>
              <a:t>103:7</a:t>
            </a:r>
            <a:r>
              <a:rPr lang="zh-CN" altLang="en-US" sz="3200" u="sng" dirty="0" smtClean="0"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200" u="sng" dirty="0" smtClean="0">
              <a:latin typeface="华文楷体"/>
              <a:ea typeface="华文楷体"/>
              <a:cs typeface="华文楷体"/>
            </a:endParaRPr>
          </a:p>
          <a:p>
            <a:pPr marL="971550" marR="0" lvl="2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启示祂自己是信实、可靠、不轻易发怒、满有怜悯的神。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971550" marR="0" lvl="2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所以知道如何看神、待人接物、看事情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514350" indent="-514350">
              <a:buFont typeface="+mj-lt"/>
              <a:buAutoNum type="arabicPeriod"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时间上的考量：申</a:t>
            </a:r>
            <a:r>
              <a:rPr lang="en-US" altLang="zh-CN" sz="3200" dirty="0" smtClean="0">
                <a:effectLst/>
                <a:latin typeface="华文楷体"/>
                <a:ea typeface="华文楷体"/>
                <a:cs typeface="华文楷体"/>
              </a:rPr>
              <a:t>1:6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，一年又两个月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514350" indent="-514350">
              <a:buFont typeface="+mj-lt"/>
              <a:buAutoNum type="arabicPeriod"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四十年的旷野是训练他们：叫爱神的人得益处，训练以色列人操练信靠顺服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914400" marR="0" lvl="1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十个探子的教训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914400" lvl="1" indent="-457200">
              <a:buFont typeface="Arial"/>
              <a:buChar char="•"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成为神的军队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914400" lvl="1" indent="-457200">
              <a:buFont typeface="Arial"/>
              <a:buChar char="•"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千万不要在停留在旷野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914400" lvl="1" indent="-457200">
              <a:buFont typeface="Arial"/>
              <a:buChar char="•"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目标明确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914400" lvl="1" indent="-457200">
              <a:buFont typeface="Arial"/>
              <a:buChar char="•"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团队合作（同心合一）：一起渡河，甚至已经在约旦河东得了产业的两个半支派（他们可是离开自己的家小哦）都一起过河。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914400" lvl="1" indent="-457200">
              <a:buFont typeface="Arial"/>
              <a:buChar char="•"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操练顺服：说一不二、不打折扣、马上。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给以色列人非常仔细的指示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对我们的意义？祂会、也已经预备我们去得地为业，去得着祂应许给我们的丰盛生命的。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9AD7E-76D6-8444-BD97-1689E74EDBD0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4606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/>
              <a:buNone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以色列人也要预备（人才、兵器、食物是不需要也不能的）：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914400" lvl="1" indent="-457200">
              <a:buFont typeface="Arial"/>
              <a:buChar char="•"/>
            </a:pPr>
            <a:r>
              <a:rPr lang="zh-CN" altLang="en-US" sz="3200" b="1" u="sng" dirty="0" smtClean="0">
                <a:effectLst/>
                <a:latin typeface="华文楷体"/>
                <a:ea typeface="华文楷体"/>
                <a:cs typeface="华文楷体"/>
              </a:rPr>
              <a:t>认识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应许地的丰富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914400" lvl="1" indent="-457200">
              <a:buFont typeface="Arial"/>
              <a:buChar char="•"/>
            </a:pPr>
            <a:r>
              <a:rPr lang="zh-CN" altLang="en-US" sz="3200" b="1" u="sng" dirty="0" smtClean="0">
                <a:effectLst/>
                <a:latin typeface="华文楷体"/>
                <a:ea typeface="华文楷体"/>
                <a:cs typeface="华文楷体"/>
              </a:rPr>
              <a:t>认识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神与祂子民的配合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914400" lvl="1" indent="-457200">
              <a:buFont typeface="Arial"/>
              <a:buChar char="•"/>
            </a:pPr>
            <a:r>
              <a:rPr lang="zh-CN" altLang="en-US" sz="3200" b="1" u="sng" dirty="0" smtClean="0">
                <a:effectLst/>
                <a:latin typeface="华文楷体"/>
                <a:ea typeface="华文楷体"/>
                <a:cs typeface="华文楷体"/>
              </a:rPr>
              <a:t>愿意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抓住神的应许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914400" lvl="1" indent="-457200">
              <a:buFont typeface="Arial"/>
              <a:buChar char="•"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采取</a:t>
            </a:r>
            <a:r>
              <a:rPr lang="zh-CN" altLang="en-US" sz="3200" b="1" u="sng" dirty="0" smtClean="0">
                <a:effectLst/>
                <a:latin typeface="华文楷体"/>
                <a:ea typeface="华文楷体"/>
                <a:cs typeface="华文楷体"/>
              </a:rPr>
              <a:t>行动</a:t>
            </a: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（各尽其职）：探子、约书亚、祭司、众百姓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0" indent="0">
              <a:buFont typeface="Arial"/>
              <a:buNone/>
            </a:pP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0" indent="0">
              <a:buFont typeface="Arial"/>
              <a:buNone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读神的话、聆听神的声音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0" indent="0">
              <a:buFont typeface="Arial"/>
              <a:buNone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顺从神的命令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pPr marL="0" indent="0">
              <a:buFont typeface="Arial"/>
              <a:buNone/>
            </a:pPr>
            <a:r>
              <a:rPr lang="zh-CN" altLang="en-US" sz="3200" dirty="0" smtClean="0">
                <a:effectLst/>
                <a:latin typeface="华文楷体"/>
                <a:ea typeface="华文楷体"/>
                <a:cs typeface="华文楷体"/>
              </a:rPr>
              <a:t>人的想法、意见如何不重要，神的想法、意见才重要</a:t>
            </a:r>
            <a:endParaRPr lang="en-US" altLang="zh-CN" sz="3200" dirty="0" smtClean="0">
              <a:effectLst/>
              <a:latin typeface="华文楷体"/>
              <a:ea typeface="华文楷体"/>
              <a:cs typeface="华文楷体"/>
            </a:endParaRPr>
          </a:p>
          <a:p>
            <a:endParaRPr lang="en-US" sz="3200" dirty="0" smtClean="0"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Wingdings" charset="2"/>
              <a:buChar char="Ø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我们也要有一个新的态度，像迦勒那样专一的跟随神：表示什么呢？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Wingdings" charset="2"/>
              <a:buChar char="Ø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扫罗</a:t>
            </a:r>
            <a:r>
              <a:rPr lang="en-US" altLang="zh-CN" sz="3200" dirty="0" smtClean="0">
                <a:latin typeface="华文楷体"/>
                <a:ea typeface="华文楷体"/>
                <a:cs typeface="华文楷体"/>
              </a:rPr>
              <a:t>VS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大卫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914400" lvl="1" indent="-457200">
              <a:buFont typeface="Wingdings" charset="2"/>
              <a:buChar char="Ø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都是被膏的：在神眼里，他们都是有潜能的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914400" lvl="1" indent="-457200">
              <a:buFont typeface="Wingdings" charset="2"/>
              <a:buChar char="Ø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不同在那里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1428750" lvl="2" indent="-514350">
              <a:buFont typeface="+mj-lt"/>
              <a:buAutoNum type="arabicPeriod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对神的认识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1428750" lvl="2" indent="-514350">
              <a:buFont typeface="+mj-lt"/>
              <a:buAutoNum type="arabicPeriod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遇见难处的反应：扫罗自己献祭</a:t>
            </a:r>
            <a:r>
              <a:rPr lang="en-US" altLang="zh-CN" sz="3200" dirty="0" smtClean="0">
                <a:latin typeface="华文楷体"/>
                <a:ea typeface="华文楷体"/>
                <a:cs typeface="华文楷体"/>
              </a:rPr>
              <a:t>VS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大卫寻问神。扫罗不等</a:t>
            </a:r>
            <a:r>
              <a:rPr lang="en-US" altLang="zh-CN" sz="3200" dirty="0" smtClean="0">
                <a:latin typeface="华文楷体"/>
                <a:ea typeface="华文楷体"/>
                <a:cs typeface="华文楷体"/>
              </a:rPr>
              <a:t>VS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大卫宁愿等也不殺扫罗。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1428750" lvl="2" indent="-514350">
              <a:buFont typeface="+mj-lt"/>
              <a:buAutoNum type="arabicPeriod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对神的敬畏：扫罗对罪不敏感，会遮掩、不承认。大卫知错立改。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1428750" lvl="2" indent="-514350">
              <a:buFont typeface="+mj-lt"/>
              <a:buAutoNum type="arabicPeriod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对神的顺服：扫罗做王、神就退位了（追杀大卫）。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1428750" lvl="2" indent="-514350">
              <a:buFont typeface="+mj-lt"/>
              <a:buAutoNum type="arabicPeriod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扫罗不体贴神的心，在大卫被膏的事上，扫罗跟神是对着干。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1428750" lvl="2" indent="-514350">
              <a:buFont typeface="+mj-lt"/>
              <a:buAutoNum type="arabicPeriod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扫罗看重人的心</a:t>
            </a:r>
            <a:r>
              <a:rPr lang="en-US" altLang="zh-CN" sz="3200" dirty="0" smtClean="0">
                <a:latin typeface="华文楷体"/>
                <a:ea typeface="华文楷体"/>
                <a:cs typeface="华文楷体"/>
              </a:rPr>
              <a:t>VS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大卫看重神的心</a:t>
            </a:r>
            <a:endParaRPr lang="en-US" altLang="zh-TW" sz="3200" dirty="0" smtClean="0">
              <a:latin typeface="华文楷体"/>
              <a:ea typeface="华文楷体"/>
              <a:cs typeface="华文楷体"/>
            </a:endParaRPr>
          </a:p>
          <a:p>
            <a:pPr marL="457200" indent="-457200">
              <a:buFont typeface="Wingdings" charset="2"/>
              <a:buChar char="Ø"/>
            </a:pPr>
            <a:endParaRPr lang="en-US" sz="32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9AD7E-76D6-8444-BD97-1689E74EDBD0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4606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marR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摩西不再，要靠的是神。好像是不好的，却是新的契机。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457200" marR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相信神给我们产业的应许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457200" marR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相信我们的产业坐落在佳美之处，实在美好（诗</a:t>
            </a:r>
            <a:r>
              <a:rPr lang="en-US" altLang="zh-CN" sz="3200" dirty="0" smtClean="0">
                <a:latin typeface="华文楷体"/>
                <a:ea typeface="华文楷体"/>
                <a:cs typeface="华文楷体"/>
              </a:rPr>
              <a:t>16:6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457200" marR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相信祂会与我们同去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457200" marR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相信我们一定可以得着。我们需要认识应许地的丰富。上一代就是因为不信，所以倒毙旷野。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9AD7E-76D6-8444-BD97-1689E74EDBD0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4606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indent="-457200">
              <a:buFont typeface="Wingdings" charset="2"/>
              <a:buChar char="Ø"/>
            </a:pPr>
            <a:r>
              <a:rPr lang="zh-CN" altLang="en-US" sz="3200" u="none" dirty="0" smtClean="0">
                <a:latin typeface="华文楷体"/>
                <a:ea typeface="华文楷体"/>
                <a:cs typeface="华文楷体"/>
              </a:rPr>
              <a:t>（来</a:t>
            </a:r>
            <a:r>
              <a:rPr lang="en-US" altLang="zh-CN" sz="3200" u="none" dirty="0" smtClean="0">
                <a:latin typeface="华文楷体"/>
                <a:ea typeface="华文楷体"/>
                <a:cs typeface="华文楷体"/>
              </a:rPr>
              <a:t>13:5</a:t>
            </a:r>
            <a:r>
              <a:rPr lang="zh-CN" altLang="en-US" sz="3200" u="none" dirty="0" smtClean="0">
                <a:latin typeface="华文楷体"/>
                <a:ea typeface="华文楷体"/>
                <a:cs typeface="华文楷体"/>
              </a:rPr>
              <a:t>～</a:t>
            </a:r>
            <a:r>
              <a:rPr lang="en-US" altLang="zh-CN" sz="3200" u="none" dirty="0" smtClean="0">
                <a:latin typeface="华文楷体"/>
                <a:ea typeface="华文楷体"/>
                <a:cs typeface="华文楷体"/>
              </a:rPr>
              <a:t>6</a:t>
            </a:r>
            <a:r>
              <a:rPr lang="zh-CN" altLang="en-US" sz="3200" u="none" dirty="0" smtClean="0">
                <a:latin typeface="华文楷体"/>
                <a:ea typeface="华文楷体"/>
                <a:cs typeface="华文楷体"/>
              </a:rPr>
              <a:t>）</a:t>
            </a:r>
            <a:r>
              <a:rPr lang="zh-TW" altLang="en-US" sz="3200" dirty="0" smtClean="0">
                <a:latin typeface="华文楷体"/>
                <a:ea typeface="华文楷体"/>
                <a:cs typeface="华文楷体"/>
              </a:rPr>
              <a:t>，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神说：我总不撇下你，也不丢弃你。所以主是帮助我的，我必不惧怕；人能把我怎么样呢？不再依靠自己，更不是自己来面对挑战（那十个探子的教训、那些敌人还在、摩西死了）。刚强壮胆，在约书亚记的第一章就说了四次。是鼓励、也是命令（申</a:t>
            </a:r>
            <a:r>
              <a:rPr lang="en-US" altLang="zh-CN" sz="3200" dirty="0" smtClean="0">
                <a:latin typeface="华文楷体"/>
                <a:ea typeface="华文楷体"/>
                <a:cs typeface="华文楷体"/>
              </a:rPr>
              <a:t>31:7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～</a:t>
            </a:r>
            <a:r>
              <a:rPr lang="en-US" altLang="zh-CN" sz="3200" dirty="0" smtClean="0">
                <a:latin typeface="华文楷体"/>
                <a:ea typeface="华文楷体"/>
                <a:cs typeface="华文楷体"/>
              </a:rPr>
              <a:t>8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）。我们的挑战（巨人、城墙）是什么？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914400" lvl="1" indent="-457200">
              <a:buFont typeface="Arial"/>
              <a:buChar char="•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记得神的话、相信神的话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914400" lvl="1" indent="-457200">
              <a:buFont typeface="Arial"/>
              <a:buChar char="•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记得神的应许、相信神的应许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914400" lvl="1" indent="-457200">
              <a:buFont typeface="Arial"/>
              <a:buChar char="•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神必与我们同在，祂会帮助我们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914400" lvl="1" indent="-457200">
              <a:buFont typeface="Arial"/>
              <a:buChar char="•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神必与我们同行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914400" lvl="1" indent="-457200">
              <a:buFont typeface="Arial"/>
              <a:buChar char="•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圣灵的充满带下神的同在与同行：不是依靠势力、不是依靠才能，乃是依靠神的灵、、（？）所以会有智慧、能力、权柄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914400" lvl="1" indent="-457200">
              <a:buFont typeface="Arial"/>
              <a:buChar char="•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需要谦卑，神帮助谦卑的人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457200" marR="0" lvl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因为相信祂，虽然摩西不再，只因为祂说了要与我们同去，我们就能够刚强壮胆。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914400" lvl="1" indent="-457200">
              <a:buFont typeface="Arial"/>
              <a:buChar char="•"/>
            </a:pP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9AD7E-76D6-8444-BD97-1689E74EDBD0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4606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marR="0" lvl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感谢主，祂喜欢相信祂的人与祂一起同工、同行。我们就要配合</a:t>
            </a:r>
            <a:r>
              <a:rPr lang="en-US" altLang="zh-CN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-</a:t>
            </a: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洁净自己，所以可以与祂同行</a:t>
            </a:r>
            <a:endParaRPr lang="en-US" sz="3200" dirty="0" smtClean="0">
              <a:latin typeface="华文楷体"/>
              <a:ea typeface="华文楷体"/>
              <a:cs typeface="华文楷体"/>
            </a:endParaRPr>
          </a:p>
          <a:p>
            <a:pPr marL="457200" marR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神喜悦与我们同工、同行，可是我们需要自洁，所以祂愿意与我们同行。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914400" marR="0" lvl="1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要预备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914400" marR="0" lvl="1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要聆听神的声音：我们的想法不重要，祂怎么说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914400" marR="0" lvl="1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目标明确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914400" marR="0" lvl="1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同一心志：一起过河，约书亚与众百姓，包括祭司、探子、众百姓、甚至已经在河的那边得地为业的那两个半支派（他们可是离开家哦）。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914400" marR="0" lvl="1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抓住应许、各尽其职（？），因为有神的同在。不要旁观，我们不做，神会兴起别人，我们就、、、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914400" marR="0" lvl="1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不要设限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9AD7E-76D6-8444-BD97-1689E74EDBD0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4606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indent="-457200">
              <a:buFont typeface="Wingdings" charset="2"/>
              <a:buChar char="Ø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不顺服，军队不听号令，可以打战吗？经过上次探子的教训，这一代的以色列人是多么顺服。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914400" lvl="1" indent="-457200">
              <a:buFont typeface="Arial"/>
              <a:buChar char="•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二话不说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914400" lvl="1" indent="-457200">
              <a:buFont typeface="Arial"/>
              <a:buChar char="•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不打折扣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914400" lvl="1" indent="-457200">
              <a:buFont typeface="Arial"/>
              <a:buChar char="•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马上顺服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914400" lvl="1" indent="-457200">
              <a:buFont typeface="Arial"/>
              <a:buChar char="•"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所以要过约旦河、所以可以那样的取下耶利哥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457200" marR="0" lvl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让我们忠心跟随（先是摩西、现在是神）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914400" marR="0" lvl="1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与迦勒有一样的心志（专一的心志）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914400" marR="0" lvl="1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不逃避呼召（责任）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914400" marR="0" lvl="1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相信神一定会像训练约书亚一样的训练我们：出埃及、跟随摩西、按手传承、勇敢承接。一般的百姓也有上一代的教训、旷野的训练。他们多么顺服。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914400" marR="0" lvl="1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要传承给下一代：门徒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457200" marR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祂会先我们而行，让我们跟随祂，紧紧跟随祂。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457200" marR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9AD7E-76D6-8444-BD97-1689E74EDBD0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4606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514350" marR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摩西不再，神永远在。这应该是我们的跨越：不再依靠人而是依靠神：</a:t>
            </a:r>
            <a:r>
              <a:rPr lang="zh-CN" altLang="en-US" sz="3200" u="none" dirty="0" smtClean="0">
                <a:latin typeface="华文楷体"/>
                <a:ea typeface="华文楷体"/>
                <a:cs typeface="华文楷体"/>
              </a:rPr>
              <a:t>相信也体会</a:t>
            </a:r>
            <a:r>
              <a:rPr lang="zh-CN" altLang="en-US" sz="3200" u="sng" dirty="0" smtClean="0">
                <a:latin typeface="华文楷体"/>
                <a:ea typeface="华文楷体"/>
                <a:cs typeface="华文楷体"/>
              </a:rPr>
              <a:t>投靠耶和华强似依赖王子（诗</a:t>
            </a:r>
            <a:r>
              <a:rPr lang="en-US" altLang="zh-CN" sz="3200" u="sng" dirty="0" smtClean="0">
                <a:latin typeface="华文楷体"/>
                <a:ea typeface="华文楷体"/>
                <a:cs typeface="华文楷体"/>
              </a:rPr>
              <a:t>118:9</a:t>
            </a:r>
            <a:r>
              <a:rPr lang="zh-CN" altLang="en-US" sz="3200" u="sng" dirty="0" smtClean="0">
                <a:latin typeface="华文楷体"/>
                <a:ea typeface="华文楷体"/>
                <a:cs typeface="华文楷体"/>
              </a:rPr>
              <a:t>）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。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514350" marR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回应神的呼召。相信祂、依靠祂。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971550" marR="0" lvl="1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不逃避呼召（责任）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971550" marR="0" lvl="1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忠心跟随：先是摩西，现在是神自己。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971550" marR="0" lvl="1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200" kern="1200" dirty="0" smtClean="0">
                <a:solidFill>
                  <a:schemeClr val="tx1"/>
                </a:solidFill>
                <a:effectLst/>
                <a:latin typeface="华文楷体"/>
                <a:ea typeface="华文楷体"/>
                <a:cs typeface="华文楷体"/>
              </a:rPr>
              <a:t>与迦勒一样有专一的心志。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914400" marR="0" lvl="1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相信神一定会像训练以色列人一样的训练我们：让我们也是那样的顺服。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914400" marR="0" lvl="1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一起过河：彼此建造、彼此帮助、一起争战、一起蒙福（得那丰盛的生命）。</a:t>
            </a:r>
            <a:endParaRPr lang="en-US" altLang="zh-CN" sz="3200" dirty="0" smtClean="0">
              <a:latin typeface="华文楷体"/>
              <a:ea typeface="华文楷体"/>
              <a:cs typeface="华文楷体"/>
            </a:endParaRPr>
          </a:p>
          <a:p>
            <a:pPr marL="914400" marR="0" lvl="1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/>
            </a:pP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团队精神：每个人都有才能（恩赐）、每个人都有位置、每个人都要动（每个人都要过河）。让我们在爱中一起建造祂的身体（教会</a:t>
            </a:r>
            <a:r>
              <a:rPr lang="en-US" altLang="zh-CN" sz="3200" dirty="0" smtClean="0">
                <a:latin typeface="华文楷体"/>
                <a:ea typeface="华文楷体"/>
                <a:cs typeface="华文楷体"/>
              </a:rPr>
              <a:t>-</a:t>
            </a:r>
            <a:r>
              <a:rPr lang="zh-CN" altLang="en-US" sz="3200" dirty="0" smtClean="0">
                <a:latin typeface="华文楷体"/>
                <a:ea typeface="华文楷体"/>
                <a:cs typeface="华文楷体"/>
              </a:rPr>
              <a:t>神的家）</a:t>
            </a: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endParaRPr lang="en-US" altLang="zh-CN" sz="3200" kern="1200" dirty="0" smtClean="0">
              <a:solidFill>
                <a:schemeClr val="tx1"/>
              </a:solidFill>
              <a:effectLst/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29AD7E-76D6-8444-BD97-1689E74EDBD0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4606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C295150-4FD7-4802-B0EB-D52217513A72}" type="datetime1">
              <a:rPr lang="en-US" smtClean="0"/>
              <a:pPr/>
              <a:t>1/29/17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36DD0FD-55B0-48C4-8AF2-8A69533EDFC3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92BEB-5202-498C-89F7-BBD3BEE1B887}" type="datetime1">
              <a:rPr lang="en-US" smtClean="0"/>
              <a:pPr/>
              <a:t>1/29/17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2B6C6-10FF-4510-A888-F0B9C6A788B0}" type="datetime1">
              <a:rPr lang="en-US" smtClean="0"/>
              <a:pPr/>
              <a:t>1/29/17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47B31-A4E1-4FCE-8661-5EC33A675437}" type="datetime1">
              <a:rPr lang="en-US" smtClean="0"/>
              <a:pPr/>
              <a:t>1/29/17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832D-B7F8-4A85-B115-3F84BE9AC26D}" type="datetime1">
              <a:rPr lang="en-US" smtClean="0"/>
              <a:pPr/>
              <a:t>1/29/17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B34F3-05F7-41C1-B84E-68CE2E00C83C}" type="datetime1">
              <a:rPr lang="en-US" smtClean="0"/>
              <a:pPr/>
              <a:t>1/29/17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D47F82-2B2E-4837-B3AB-C94C672FBECB}" type="datetime1">
              <a:rPr lang="en-US" smtClean="0"/>
              <a:pPr/>
              <a:t>1/29/17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57738-F4B0-48EA-9B71-E0F723F8BF6C}" type="datetime1">
              <a:rPr lang="en-US" smtClean="0"/>
              <a:pPr/>
              <a:t>1/29/17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0D5EF-7D26-425F-8C45-B9312ACE18BC}" type="datetime1">
              <a:rPr lang="en-US" smtClean="0"/>
              <a:pPr/>
              <a:t>1/29/17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1895A-832A-4167-BE9B-7448CA062309}" type="datetime1">
              <a:rPr lang="en-US" smtClean="0"/>
              <a:pPr/>
              <a:t>1/29/17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571FF-D602-4BB6-9683-7A1E909D4296}" type="datetime1">
              <a:rPr lang="en-US" smtClean="0"/>
              <a:pPr/>
              <a:t>1/29/17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F1909345-DEE0-4B07-8E32-441AC9DA095E}" type="datetime1">
              <a:rPr lang="en-US" smtClean="0"/>
              <a:pPr/>
              <a:t>1/29/17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F36DD0FD-55B0-48C4-8AF2-8A69533EDFC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sz="9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Weibei SC Bold"/>
                <a:ea typeface="华文楷体"/>
                <a:cs typeface="Weibei SC Bold"/>
              </a:rPr>
              <a:t>得地为业</a:t>
            </a:r>
            <a:endParaRPr lang="en-US" sz="96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Weibei SC Bold"/>
              <a:ea typeface="华文楷体"/>
              <a:cs typeface="Weibei SC Bold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的预备</a:t>
            </a:r>
            <a:endParaRPr lang="en-US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24735460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这些事都是我们的鉴戒，</a:t>
            </a:r>
            <a:r>
              <a:rPr lang="zh-CN" altLang="en-US" sz="4800" b="1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叫我们不要贪念恶事，象他们那样贪</a:t>
            </a:r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念的。（林前</a:t>
            </a:r>
            <a:r>
              <a:rPr lang="en-US" altLang="zh-CN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10:6</a:t>
            </a:r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altLang="zh-CN" sz="48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他们遭遇这些事都要作为鉴戒，并且写在經上，正是警戒我们这末世的人。（林前</a:t>
            </a:r>
            <a:r>
              <a:rPr lang="en-US" altLang="zh-CN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10:11</a:t>
            </a:r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得地为业的异象</a:t>
            </a:r>
            <a:endParaRPr lang="en-US" sz="44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19545084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第一次过</a:t>
            </a:r>
            <a:r>
              <a:rPr lang="zh-CN" altLang="en-US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约旦</a:t>
            </a:r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河前的预备</a:t>
            </a:r>
            <a:endParaRPr lang="en-US" altLang="zh-CN" sz="48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旷野中的预备</a:t>
            </a:r>
            <a:endParaRPr lang="en-US" altLang="zh-CN" sz="48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第二次过约旦河前的预备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得地为业的预备</a:t>
            </a:r>
            <a:endParaRPr lang="en-US" sz="44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12836232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39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我们的产业</a:t>
            </a:r>
            <a:endParaRPr lang="en-US" altLang="zh-CN" sz="39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r>
              <a:rPr lang="zh-CN" altLang="en-US" sz="39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我们的生命</a:t>
            </a:r>
            <a:endParaRPr lang="en-US" altLang="zh-CN" sz="39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r>
              <a:rPr lang="zh-CN" altLang="en-US" sz="39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我们的家庭</a:t>
            </a:r>
            <a:endParaRPr lang="en-US" altLang="zh-CN" sz="39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我们的教会</a:t>
            </a:r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神的荣耀</a:t>
            </a:r>
            <a:r>
              <a:rPr lang="en-US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-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神自己</a:t>
            </a:r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4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得地为业</a:t>
            </a:r>
            <a:r>
              <a:rPr lang="zh-CN" altLang="en-US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的预备</a:t>
            </a:r>
            <a:endParaRPr lang="en-US" sz="44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36740325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41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得地为业是</a:t>
            </a:r>
            <a:endParaRPr lang="en-US" altLang="zh-CN" sz="41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r>
              <a:rPr lang="zh-CN" altLang="en-US" sz="39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需要信心的</a:t>
            </a:r>
            <a:endParaRPr lang="en-US" altLang="zh-CN" sz="39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r>
              <a:rPr lang="zh-CN" altLang="en-US" sz="3900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需要刚强壮胆的</a:t>
            </a:r>
            <a:endParaRPr lang="en-US" altLang="zh-CN" sz="3900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r>
              <a:rPr lang="zh-CN" altLang="en-US" sz="3900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需要自洁的</a:t>
            </a:r>
            <a:endParaRPr lang="en-US" altLang="zh-CN" sz="3900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r>
              <a:rPr lang="zh-CN" altLang="en-US" sz="3900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需要顺服的</a:t>
            </a:r>
            <a:endParaRPr lang="en-US" altLang="zh-CN" sz="3900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得地为业的异象</a:t>
            </a:r>
            <a:endParaRPr lang="en-US" sz="44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25029384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41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得地为业是</a:t>
            </a:r>
            <a:endParaRPr lang="en-US" altLang="zh-CN" sz="41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r>
              <a:rPr lang="zh-CN" altLang="en-US" sz="3900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需要信心的</a:t>
            </a:r>
            <a:endParaRPr lang="en-US" altLang="zh-CN" sz="3900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r>
              <a:rPr lang="zh-CN" altLang="en-US" sz="39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需要刚强壮胆的</a:t>
            </a:r>
            <a:endParaRPr lang="en-US" altLang="zh-CN" sz="39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r>
              <a:rPr lang="zh-CN" altLang="en-US" sz="3900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需要自洁的</a:t>
            </a:r>
            <a:endParaRPr lang="en-US" altLang="zh-CN" sz="3900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r>
              <a:rPr lang="zh-CN" altLang="en-US" sz="3900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需要顺服的</a:t>
            </a:r>
            <a:endParaRPr lang="en-US" altLang="zh-CN" sz="3900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得地为业的异象</a:t>
            </a:r>
            <a:endParaRPr lang="en-US" sz="44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6709663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41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得地为业是</a:t>
            </a:r>
            <a:endParaRPr lang="en-US" altLang="zh-CN" sz="41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r>
              <a:rPr lang="zh-CN" altLang="en-US" sz="3900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需要信心的</a:t>
            </a:r>
            <a:endParaRPr lang="en-US" altLang="zh-CN" sz="3900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r>
              <a:rPr lang="zh-CN" altLang="en-US" sz="3900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需要刚强壮胆的</a:t>
            </a:r>
            <a:endParaRPr lang="en-US" altLang="zh-CN" sz="3900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r>
              <a:rPr lang="zh-CN" altLang="en-US" sz="39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需要自洁的</a:t>
            </a:r>
            <a:endParaRPr lang="en-US" altLang="zh-CN" sz="39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r>
              <a:rPr lang="zh-CN" altLang="en-US" sz="3900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需要顺服的</a:t>
            </a:r>
            <a:endParaRPr lang="en-US" altLang="zh-CN" sz="3900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得地为业的异象</a:t>
            </a:r>
            <a:endParaRPr lang="en-US" sz="44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40779862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41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得地为业是</a:t>
            </a:r>
            <a:endParaRPr lang="en-US" altLang="zh-CN" sz="41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r>
              <a:rPr lang="zh-CN" altLang="en-US" sz="3900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需要信心的</a:t>
            </a:r>
            <a:endParaRPr lang="en-US" altLang="zh-CN" sz="3900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r>
              <a:rPr lang="zh-CN" altLang="en-US" sz="3900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需要刚强壮胆的</a:t>
            </a:r>
            <a:endParaRPr lang="en-US" altLang="zh-CN" sz="3900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r>
              <a:rPr lang="zh-CN" altLang="en-US" sz="3900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需要自洁的</a:t>
            </a:r>
            <a:endParaRPr lang="en-US" altLang="zh-CN" sz="3900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r>
              <a:rPr lang="zh-CN" altLang="en-US" sz="39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需要顺服的</a:t>
            </a:r>
            <a:endParaRPr lang="en-US" altLang="zh-CN" sz="39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4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得地为业的异象</a:t>
            </a:r>
            <a:endParaRPr lang="en-US" sz="44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33867793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zh-CN" altLang="en-US" sz="3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让我们</a:t>
            </a:r>
            <a:endParaRPr lang="en-US" altLang="zh-CN" sz="36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marL="514350" indent="-514350">
              <a:buFont typeface="+mj-lt"/>
              <a:buAutoNum type="arabicPeriod"/>
            </a:pPr>
            <a:r>
              <a:rPr lang="zh-CN" altLang="en-US" sz="3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相信祂的应许</a:t>
            </a:r>
            <a:endParaRPr lang="en-US" altLang="zh-CN" sz="36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marL="514350" indent="-514350">
              <a:buFont typeface="+mj-lt"/>
              <a:buAutoNum type="arabicPeriod"/>
            </a:pPr>
            <a:r>
              <a:rPr lang="zh-CN" altLang="en-US" sz="3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刚强壮胆</a:t>
            </a:r>
            <a:endParaRPr lang="en-US" altLang="zh-CN" sz="36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marL="514350" indent="-514350">
              <a:buFont typeface="+mj-lt"/>
              <a:buAutoNum type="arabicPeriod"/>
            </a:pPr>
            <a:r>
              <a:rPr lang="zh-CN" altLang="en-US" sz="3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洁净自己</a:t>
            </a:r>
            <a:endParaRPr lang="en-US" altLang="zh-CN" sz="36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 marL="514350" indent="-514350">
              <a:buFont typeface="+mj-lt"/>
              <a:buAutoNum type="arabicPeriod"/>
            </a:pPr>
            <a:r>
              <a:rPr lang="zh-CN" altLang="en-US" sz="3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过约旦河</a:t>
            </a:r>
            <a:endParaRPr lang="en-US" altLang="zh-CN" sz="36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4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得地为业的异象</a:t>
            </a:r>
            <a:endParaRPr lang="en-US" sz="44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377827065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Hardcover">
  <a:themeElements>
    <a:clrScheme name="Hardcover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Hardcover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Hardcover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Hardcover.thmx</Template>
  <TotalTime>24893</TotalTime>
  <Words>939</Words>
  <Application>Microsoft Macintosh PowerPoint</Application>
  <PresentationFormat>On-screen Show (4:3)</PresentationFormat>
  <Paragraphs>136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Calibri</vt:lpstr>
      <vt:lpstr>Book Antiqua</vt:lpstr>
      <vt:lpstr>华文楷体</vt:lpstr>
      <vt:lpstr>Weibei SC Bold</vt:lpstr>
      <vt:lpstr>宋体</vt:lpstr>
      <vt:lpstr>Wingdings</vt:lpstr>
      <vt:lpstr>Arial</vt:lpstr>
      <vt:lpstr>Hardcover</vt:lpstr>
      <vt:lpstr>得地为业</vt:lpstr>
      <vt:lpstr>得地为业的异象</vt:lpstr>
      <vt:lpstr>得地为业的预备</vt:lpstr>
      <vt:lpstr>得地为业的预备</vt:lpstr>
      <vt:lpstr>得地为业的异象</vt:lpstr>
      <vt:lpstr>得地为业的异象</vt:lpstr>
      <vt:lpstr>得地为业的异象</vt:lpstr>
      <vt:lpstr>得地为业的异象</vt:lpstr>
      <vt:lpstr>得地为业的异象</vt:lpstr>
    </vt:vector>
  </TitlesOfParts>
  <Company/>
  <LinksUpToDate>false</LinksUpToDate>
  <SharedDoc>false</SharedDoc>
  <HyperlinksChanged>false</HyperlinksChanged>
  <AppVersion>15.0029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谦卑</dc:title>
  <dc:creator>Cheng-Kuo Chi</dc:creator>
  <cp:lastModifiedBy>吉承國的 iPad</cp:lastModifiedBy>
  <cp:revision>95</cp:revision>
  <dcterms:created xsi:type="dcterms:W3CDTF">2016-11-03T20:20:36Z</dcterms:created>
  <dcterms:modified xsi:type="dcterms:W3CDTF">2017-01-29T18:57:42Z</dcterms:modified>
</cp:coreProperties>
</file>