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7"/>
  </p:notesMasterIdLst>
  <p:handoutMasterIdLst>
    <p:handoutMasterId r:id="rId8"/>
  </p:handoutMasterIdLst>
  <p:sldIdLst>
    <p:sldId id="256" r:id="rId2"/>
    <p:sldId id="258" r:id="rId3"/>
    <p:sldId id="263" r:id="rId4"/>
    <p:sldId id="262" r:id="rId5"/>
    <p:sldId id="261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inimized">
    <p:restoredLeft sz="15620"/>
    <p:restoredTop sz="33154" autoAdjust="0"/>
  </p:normalViewPr>
  <p:slideViewPr>
    <p:cSldViewPr snapToGrid="0" snapToObjects="1">
      <p:cViewPr varScale="1">
        <p:scale>
          <a:sx n="33" d="100"/>
          <a:sy n="33" d="100"/>
        </p:scale>
        <p:origin x="-4624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viewProps" Target="viewProps.xml"/><Relationship Id="rId12" Type="http://schemas.openxmlformats.org/officeDocument/2006/relationships/theme" Target="theme/theme1.xml"/><Relationship Id="rId1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notesMaster" Target="notesMasters/notesMaster1.xml"/><Relationship Id="rId8" Type="http://schemas.openxmlformats.org/officeDocument/2006/relationships/handoutMaster" Target="handoutMasters/handoutMaster1.xml"/><Relationship Id="rId9" Type="http://schemas.openxmlformats.org/officeDocument/2006/relationships/printerSettings" Target="printerSettings/printerSettings1.bin"/><Relationship Id="rId10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BD82E7-EF91-364F-94A9-651501E7C59C}" type="datetimeFigureOut">
              <a:rPr lang="en-US" smtClean="0"/>
              <a:t>4/23/17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4161FF-A82C-5C42-86D6-72303930C2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1091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B8166D-E69F-2545-87A1-AE6C30478817}" type="datetimeFigureOut">
              <a:rPr lang="en-US" smtClean="0"/>
              <a:t>4/23/17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29AD7E-76D6-8444-BD97-1689E74EDB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29443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marR="0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马可福音</a:t>
            </a:r>
            <a:r>
              <a:rPr lang="en-US" altLang="zh-CN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1</a:t>
            </a: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～</a:t>
            </a:r>
            <a:r>
              <a:rPr lang="en-US" altLang="zh-CN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9</a:t>
            </a: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章</a:t>
            </a:r>
            <a:r>
              <a:rPr lang="en-US" altLang="zh-CN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——</a:t>
            </a: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耶稣的服事的前</a:t>
            </a:r>
            <a:r>
              <a:rPr lang="en-US" altLang="zh-CN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2.5</a:t>
            </a: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年</a:t>
            </a:r>
            <a:endParaRPr lang="en-US" altLang="zh-CN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457200" marR="0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马可福音</a:t>
            </a:r>
            <a:r>
              <a:rPr lang="en-US" altLang="zh-CN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10</a:t>
            </a: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章</a:t>
            </a:r>
            <a:r>
              <a:rPr lang="en-US" altLang="zh-CN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——</a:t>
            </a: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耶稣的服事的最后几个月</a:t>
            </a:r>
            <a:endParaRPr lang="en-US" altLang="zh-CN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457200" marR="0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马可福音</a:t>
            </a:r>
            <a:r>
              <a:rPr lang="en-US" altLang="zh-CN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11</a:t>
            </a: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～</a:t>
            </a:r>
            <a:r>
              <a:rPr lang="en-US" altLang="zh-CN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16</a:t>
            </a: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章</a:t>
            </a:r>
            <a:r>
              <a:rPr lang="en-US" altLang="zh-CN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——</a:t>
            </a: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最后的一个礼拜</a:t>
            </a:r>
            <a:endParaRPr lang="en-US" altLang="zh-CN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457200" marR="0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好像一列火车一路飞驰，要进站了就慢了下来。由快</a:t>
            </a:r>
            <a:r>
              <a:rPr lang="en-US" altLang="zh-CN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——</a:t>
            </a: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慢</a:t>
            </a:r>
            <a:r>
              <a:rPr lang="en-US" altLang="zh-CN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——</a:t>
            </a: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停，直到终点</a:t>
            </a: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。</a:t>
            </a:r>
            <a:r>
              <a:rPr lang="zh-TW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因為</a:t>
            </a: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耶稣要我们纪念祂的死</a:t>
            </a:r>
            <a:r>
              <a:rPr lang="zh-TW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——</a:t>
            </a: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那</a:t>
            </a: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是最重要的。</a:t>
            </a:r>
            <a:r>
              <a:rPr lang="zh-TW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不明白祂</a:t>
            </a:r>
            <a:r>
              <a:rPr lang="zh-TW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的死</a:t>
            </a:r>
            <a:r>
              <a:rPr lang="zh-TW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（對付了我們的罪）</a:t>
            </a:r>
            <a:r>
              <a:rPr lang="zh-TW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與復活</a:t>
            </a:r>
            <a:r>
              <a:rPr lang="zh-TW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（與我們同在）</a:t>
            </a:r>
            <a:r>
              <a:rPr lang="zh-TW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就</a:t>
            </a:r>
            <a:r>
              <a:rPr lang="zh-TW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不能完全明白這個好消息。</a:t>
            </a:r>
            <a:endParaRPr lang="en-US" altLang="zh-CN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29AD7E-76D6-8444-BD97-1689E74EDBD0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9677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sz="3200" dirty="0" smtClean="0">
                <a:latin typeface="华文楷体"/>
                <a:ea typeface="华文楷体"/>
                <a:cs typeface="华文楷体"/>
              </a:rPr>
              <a:t>人也有需要做的</a:t>
            </a:r>
            <a:r>
              <a:rPr lang="en-US" altLang="zh-TW" sz="3200" dirty="0" smtClean="0">
                <a:latin typeface="华文楷体"/>
                <a:ea typeface="华文楷体"/>
                <a:cs typeface="华文楷体"/>
              </a:rPr>
              <a:t>——</a:t>
            </a:r>
            <a:r>
              <a:rPr lang="zh-TW" altLang="en-US" sz="3200" dirty="0" smtClean="0">
                <a:latin typeface="华文楷体"/>
                <a:ea typeface="华文楷体"/>
                <a:cs typeface="华文楷体"/>
              </a:rPr>
              <a:t>就是</a:t>
            </a: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相信耶稣所说</a:t>
            </a: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的话：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457200" indent="-457200">
              <a:buFont typeface="Arial"/>
              <a:buChar char="•"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天国近了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457200" indent="-457200">
              <a:buFont typeface="Arial"/>
              <a:buChar char="•"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要悔改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457200" indent="-457200">
              <a:buFont typeface="Arial"/>
              <a:buChar char="•"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相信祂是神的儿子，祂可以、也愿意拯救人类</a:t>
            </a:r>
            <a:r>
              <a:rPr lang="en-US" altLang="zh-CN" sz="3200" dirty="0" smtClean="0">
                <a:latin typeface="华文楷体"/>
                <a:ea typeface="华文楷体"/>
                <a:cs typeface="华文楷体"/>
              </a:rPr>
              <a:t>——</a:t>
            </a: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脱离罪、可以有祂的同在（做随时的帮助与带领</a:t>
            </a: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）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457200" indent="-457200">
              <a:buFont typeface="Arial"/>
              <a:buChar char="•"/>
            </a:pP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0" indent="0">
              <a:buFont typeface="Arial"/>
              <a:buNone/>
            </a:pPr>
            <a:r>
              <a:rPr lang="zh-TW" altLang="en-US" sz="3200" dirty="0" smtClean="0">
                <a:latin typeface="华文楷体"/>
                <a:ea typeface="华文楷体"/>
                <a:cs typeface="华文楷体"/>
              </a:rPr>
              <a:t>馬可福音有一些特殊的地方：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457200" indent="-457200">
              <a:buFont typeface="Arial"/>
              <a:buChar char="•"/>
            </a:pPr>
            <a:r>
              <a:rPr lang="zh-CN" altLang="en-US" sz="3200" b="1" u="sng" dirty="0" smtClean="0">
                <a:latin typeface="华文楷体"/>
                <a:ea typeface="华文楷体"/>
                <a:cs typeface="华文楷体"/>
              </a:rPr>
              <a:t>祂心急</a:t>
            </a: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着要救失丧的人，所以总是马上、立刻。（</a:t>
            </a:r>
            <a:r>
              <a:rPr lang="en-US" altLang="zh-CN" sz="3200" dirty="0" smtClean="0">
                <a:latin typeface="华文楷体"/>
                <a:ea typeface="华文楷体"/>
                <a:cs typeface="华文楷体"/>
              </a:rPr>
              <a:t>41</a:t>
            </a: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次之多）。</a:t>
            </a:r>
            <a:r>
              <a:rPr lang="zh-TW" altLang="en-US" sz="3200" dirty="0" smtClean="0">
                <a:latin typeface="华文楷体"/>
                <a:ea typeface="华文楷体"/>
                <a:cs typeface="华文楷体"/>
              </a:rPr>
              <a:t>我們需要明白、更需要得著那樣的心腸</a:t>
            </a:r>
            <a:r>
              <a:rPr lang="en-US" altLang="zh-TW" sz="3200" dirty="0" smtClean="0">
                <a:latin typeface="华文楷体"/>
                <a:ea typeface="华文楷体"/>
                <a:cs typeface="华文楷体"/>
              </a:rPr>
              <a:t>——</a:t>
            </a:r>
            <a:r>
              <a:rPr lang="zh-TW" altLang="en-US" sz="3200" dirty="0" smtClean="0">
                <a:latin typeface="华文楷体"/>
                <a:ea typeface="华文楷体"/>
                <a:cs typeface="华文楷体"/>
              </a:rPr>
              <a:t>憐憫的心腸。所以神說我們要以基督的心為心。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457200" marR="0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zh-CN" altLang="en-US" sz="3200" b="1" u="sng" dirty="0" smtClean="0">
                <a:latin typeface="华文楷体"/>
                <a:ea typeface="华文楷体"/>
                <a:cs typeface="华文楷体"/>
              </a:rPr>
              <a:t>祂愿意</a:t>
            </a: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：因为祂有怜悯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457200" indent="-457200">
              <a:buFont typeface="Arial"/>
              <a:buChar char="•"/>
            </a:pPr>
            <a:r>
              <a:rPr lang="zh-CN" altLang="en-US" sz="3200" b="1" u="sng" dirty="0" smtClean="0">
                <a:latin typeface="华文楷体"/>
                <a:ea typeface="华文楷体"/>
                <a:cs typeface="华文楷体"/>
              </a:rPr>
              <a:t>祂主动</a:t>
            </a: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（可</a:t>
            </a:r>
            <a:r>
              <a:rPr lang="en-US" altLang="zh-CN" sz="3200" dirty="0" smtClean="0">
                <a:latin typeface="华文楷体"/>
                <a:ea typeface="华文楷体"/>
                <a:cs typeface="华文楷体"/>
              </a:rPr>
              <a:t>1:30</a:t>
            </a: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，</a:t>
            </a:r>
            <a:r>
              <a:rPr lang="en-US" altLang="zh-CN" sz="3200" dirty="0" smtClean="0">
                <a:latin typeface="华文楷体"/>
                <a:ea typeface="华文楷体"/>
                <a:cs typeface="华文楷体"/>
              </a:rPr>
              <a:t>1:41</a:t>
            </a: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）医治彼得的岳母及那个大麻风的。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457200" indent="-457200">
              <a:buFont typeface="Arial"/>
              <a:buChar char="•"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祂要给人什么呢？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914400" lvl="1" indent="-457200">
              <a:buFont typeface="Arial"/>
              <a:buChar char="•"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榜样：祂受洗、传道、服事，顺服神、依靠神。</a:t>
            </a:r>
          </a:p>
          <a:p>
            <a:pPr marL="914400" marR="0" lvl="1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榜样：有怜悯，有能力，依靠神，主动积极（有紧急感）。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914400" lvl="1" indent="-457200">
              <a:buFont typeface="Arial"/>
              <a:buChar char="•"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当祂说祂就是生命、道路、真理的时候，祂的所作所为就是道路（方向），就显出真理，就带着生命。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914400" lvl="1" indent="-457200">
              <a:buFont typeface="Arial"/>
              <a:buChar char="•"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只有一个目的</a:t>
            </a:r>
            <a:r>
              <a:rPr lang="en-US" altLang="zh-CN" sz="3200" dirty="0" smtClean="0">
                <a:latin typeface="华文楷体"/>
                <a:ea typeface="华文楷体"/>
                <a:cs typeface="华文楷体"/>
              </a:rPr>
              <a:t>——</a:t>
            </a: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就是拯救人。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29AD7E-76D6-8444-BD97-1689E74EDBD0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84606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indent="-457200">
              <a:buFont typeface="Wingdings" charset="2"/>
              <a:buChar char="Ø"/>
            </a:pP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凯撒利亚腓立比？偶像充斥的地方</a:t>
            </a:r>
            <a:r>
              <a:rPr lang="zh-TW" altLang="en-US" sz="3200" dirty="0" smtClean="0">
                <a:effectLst/>
                <a:latin typeface="华文楷体"/>
                <a:ea typeface="华文楷体"/>
                <a:cs typeface="华文楷体"/>
              </a:rPr>
              <a:t>（現在的世界不就是這樣嗎？）</a:t>
            </a: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。</a:t>
            </a:r>
            <a:endParaRPr lang="en-US" altLang="zh-CN" sz="3200" dirty="0" smtClean="0">
              <a:effectLst/>
              <a:latin typeface="华文楷体"/>
              <a:ea typeface="华文楷体"/>
              <a:cs typeface="华文楷体"/>
            </a:endParaRPr>
          </a:p>
          <a:p>
            <a:pPr marL="514350" indent="-514350">
              <a:buFont typeface="+mj-lt"/>
              <a:buAutoNum type="arabicPeriod"/>
            </a:pP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人说我是谁？</a:t>
            </a:r>
            <a:r>
              <a:rPr lang="zh-TW" altLang="en-US" sz="3200" dirty="0" smtClean="0">
                <a:effectLst/>
                <a:latin typeface="华文楷体"/>
                <a:ea typeface="华文楷体"/>
                <a:cs typeface="华文楷体"/>
              </a:rPr>
              <a:t>重要嗎？</a:t>
            </a:r>
            <a:endParaRPr lang="en-US" altLang="zh-TW" sz="3200" dirty="0" smtClean="0">
              <a:effectLst/>
              <a:latin typeface="华文楷体"/>
              <a:ea typeface="华文楷体"/>
              <a:cs typeface="华文楷体"/>
            </a:endParaRPr>
          </a:p>
          <a:p>
            <a:pPr marL="914400" lvl="1" indent="-457200">
              <a:buFont typeface="Wingdings" charset="2"/>
              <a:buChar char="Ø"/>
            </a:pPr>
            <a:r>
              <a:rPr lang="zh-TW" altLang="en-US" sz="3200" dirty="0" smtClean="0">
                <a:effectLst/>
                <a:latin typeface="华文楷体"/>
                <a:ea typeface="华文楷体"/>
                <a:cs typeface="华文楷体"/>
              </a:rPr>
              <a:t>偉大的教師？祂的教導就會成為知識，世上有智慧的人不少（有生命的卻是不多）。</a:t>
            </a:r>
            <a:endParaRPr lang="en-US" altLang="zh-TW" sz="3200" dirty="0" smtClean="0">
              <a:effectLst/>
              <a:latin typeface="华文楷体"/>
              <a:ea typeface="华文楷体"/>
              <a:cs typeface="华文楷体"/>
            </a:endParaRPr>
          </a:p>
          <a:p>
            <a:pPr marL="914400" lvl="1" indent="-457200">
              <a:buFont typeface="Wingdings" charset="2"/>
              <a:buChar char="Ø"/>
            </a:pPr>
            <a:r>
              <a:rPr lang="zh-TW" altLang="en-US" sz="3200" dirty="0" smtClean="0">
                <a:effectLst/>
                <a:latin typeface="华文楷体"/>
                <a:ea typeface="华文楷体"/>
                <a:cs typeface="华文楷体"/>
              </a:rPr>
              <a:t>先知的一位？祂所做的我們能做嗎？</a:t>
            </a:r>
            <a:endParaRPr lang="en-US" altLang="zh-TW" sz="3200" dirty="0" smtClean="0">
              <a:effectLst/>
              <a:latin typeface="华文楷体"/>
              <a:ea typeface="华文楷体"/>
              <a:cs typeface="华文楷体"/>
            </a:endParaRPr>
          </a:p>
          <a:p>
            <a:pPr marL="914400" lvl="1" indent="-457200">
              <a:buFont typeface="Wingdings" charset="2"/>
              <a:buChar char="Ø"/>
            </a:pPr>
            <a:r>
              <a:rPr lang="zh-TW" altLang="en-US" sz="3200" dirty="0" smtClean="0">
                <a:effectLst/>
                <a:latin typeface="华文楷体"/>
                <a:ea typeface="华文楷体"/>
                <a:cs typeface="华文楷体"/>
              </a:rPr>
              <a:t>一個大騙子？那你是不會相信的。</a:t>
            </a:r>
            <a:endParaRPr lang="en-US" altLang="zh-CN" sz="3200" dirty="0" smtClean="0">
              <a:effectLst/>
              <a:latin typeface="华文楷体"/>
              <a:ea typeface="华文楷体"/>
              <a:cs typeface="华文楷体"/>
            </a:endParaRPr>
          </a:p>
          <a:p>
            <a:pPr marL="514350" indent="-514350">
              <a:buFont typeface="+mj-lt"/>
              <a:buAutoNum type="arabicPeriod"/>
            </a:pP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你们说我是谁？人知道正确的答案才会知道</a:t>
            </a:r>
            <a:endParaRPr lang="en-US" altLang="zh-CN" sz="3200" dirty="0" smtClean="0">
              <a:effectLst/>
              <a:latin typeface="华文楷体"/>
              <a:ea typeface="华文楷体"/>
              <a:cs typeface="华文楷体"/>
            </a:endParaRPr>
          </a:p>
          <a:p>
            <a:pPr marL="914400" lvl="1" indent="-457200">
              <a:buFont typeface="Wingdings" charset="2"/>
              <a:buChar char="Ø"/>
            </a:pPr>
            <a:r>
              <a:rPr lang="zh-TW" altLang="en-US" sz="3200" dirty="0" smtClean="0">
                <a:effectLst/>
                <a:latin typeface="华文楷体"/>
                <a:ea typeface="华文楷体"/>
                <a:cs typeface="华文楷体"/>
              </a:rPr>
              <a:t>祂為什麼要來</a:t>
            </a:r>
            <a:r>
              <a:rPr lang="en-US" altLang="zh-TW" sz="3200" dirty="0" smtClean="0">
                <a:effectLst/>
                <a:latin typeface="华文楷体"/>
                <a:ea typeface="华文楷体"/>
                <a:cs typeface="华文楷体"/>
              </a:rPr>
              <a:t>——</a:t>
            </a:r>
            <a:r>
              <a:rPr lang="zh-TW" altLang="en-US" sz="3200" dirty="0" smtClean="0">
                <a:effectLst/>
                <a:latin typeface="华文楷体"/>
                <a:ea typeface="华文楷体"/>
                <a:cs typeface="华文楷体"/>
              </a:rPr>
              <a:t>祂的任務，祂來要做什麼（從罪中救贖人、與信的人同在</a:t>
            </a:r>
            <a:r>
              <a:rPr lang="en-US" altLang="zh-TW" sz="3200" dirty="0" smtClean="0">
                <a:effectLst/>
                <a:latin typeface="华文楷体"/>
                <a:ea typeface="华文楷体"/>
                <a:cs typeface="华文楷体"/>
              </a:rPr>
              <a:t>——</a:t>
            </a:r>
            <a:r>
              <a:rPr lang="zh-TW" altLang="en-US" sz="3200" dirty="0" smtClean="0">
                <a:effectLst/>
                <a:latin typeface="华文楷体"/>
                <a:ea typeface="华文楷体"/>
                <a:cs typeface="华文楷体"/>
              </a:rPr>
              <a:t>建立教會、賜下聖靈）。</a:t>
            </a:r>
            <a:endParaRPr lang="en-US" altLang="zh-TW" sz="3200" dirty="0" smtClean="0">
              <a:effectLst/>
              <a:latin typeface="华文楷体"/>
              <a:ea typeface="华文楷体"/>
              <a:cs typeface="华文楷体"/>
            </a:endParaRPr>
          </a:p>
          <a:p>
            <a:pPr marL="914400" lvl="1" indent="-457200">
              <a:buFont typeface="Wingdings" charset="2"/>
              <a:buChar char="Ø"/>
            </a:pP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祂死的意义</a:t>
            </a:r>
            <a:endParaRPr lang="en-US" altLang="zh-CN" sz="3200" dirty="0" smtClean="0">
              <a:effectLst/>
              <a:latin typeface="华文楷体"/>
              <a:ea typeface="华文楷体"/>
              <a:cs typeface="华文楷体"/>
            </a:endParaRPr>
          </a:p>
          <a:p>
            <a:pPr marL="914400" lvl="1" indent="-457200">
              <a:buFont typeface="Wingdings" charset="2"/>
              <a:buChar char="Ø"/>
            </a:pP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教会的意义</a:t>
            </a:r>
            <a:endParaRPr lang="en-US" altLang="zh-CN" sz="3200" dirty="0" smtClean="0">
              <a:effectLst/>
              <a:latin typeface="华文楷体"/>
              <a:ea typeface="华文楷体"/>
              <a:cs typeface="华文楷体"/>
            </a:endParaRPr>
          </a:p>
          <a:p>
            <a:pPr marL="914400" lvl="1" indent="-457200">
              <a:buFont typeface="Wingdings" charset="2"/>
              <a:buChar char="Ø"/>
            </a:pP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祂复活的意义</a:t>
            </a:r>
            <a:endParaRPr lang="en-US" altLang="zh-CN" sz="3200" dirty="0" smtClean="0">
              <a:effectLst/>
              <a:latin typeface="华文楷体"/>
              <a:ea typeface="华文楷体"/>
              <a:cs typeface="华文楷体"/>
            </a:endParaRPr>
          </a:p>
          <a:p>
            <a:pPr marL="914400" lvl="1" indent="-457200">
              <a:buFont typeface="Wingdings" charset="2"/>
              <a:buChar char="Ø"/>
            </a:pP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鬼知道</a:t>
            </a: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，</a:t>
            </a:r>
            <a:r>
              <a:rPr lang="zh-TW" altLang="en-US" sz="3200" dirty="0" smtClean="0">
                <a:effectLst/>
                <a:latin typeface="华文楷体"/>
                <a:ea typeface="华文楷体"/>
                <a:cs typeface="华文楷体"/>
              </a:rPr>
              <a:t>別人也許知道，</a:t>
            </a: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可是耶稣要人自己知道祂是谁</a:t>
            </a: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（借着天父、圣灵才能知道）</a:t>
            </a:r>
            <a:endParaRPr lang="en-US" altLang="zh-CN" sz="3200" dirty="0" smtClean="0">
              <a:effectLst/>
              <a:latin typeface="华文楷体"/>
              <a:ea typeface="华文楷体"/>
              <a:cs typeface="华文楷体"/>
            </a:endParaRPr>
          </a:p>
          <a:p>
            <a:pPr marL="914400" lvl="1" indent="-457200">
              <a:buFont typeface="Wingdings" charset="2"/>
              <a:buChar char="Ø"/>
            </a:pPr>
            <a:r>
              <a:rPr lang="zh-TW" altLang="en-US" sz="3200" dirty="0" smtClean="0">
                <a:effectLst/>
                <a:latin typeface="华文楷体"/>
                <a:ea typeface="华文楷体"/>
                <a:cs typeface="华文楷体"/>
              </a:rPr>
              <a:t>馬太福音告訴我們耶穌就是那位神說要來的王、彌賽亞</a:t>
            </a:r>
            <a:r>
              <a:rPr lang="en-US" altLang="zh-TW" sz="3200" dirty="0" smtClean="0">
                <a:effectLst/>
                <a:latin typeface="华文楷体"/>
                <a:ea typeface="华文楷体"/>
                <a:cs typeface="华文楷体"/>
              </a:rPr>
              <a:t>——</a:t>
            </a:r>
            <a:r>
              <a:rPr lang="zh-TW" altLang="en-US" sz="3200" dirty="0" smtClean="0">
                <a:effectLst/>
                <a:latin typeface="华文楷体"/>
                <a:ea typeface="华文楷体"/>
                <a:cs typeface="华文楷体"/>
              </a:rPr>
              <a:t>是那位奇妙策士、全能的神、永在的父、和平的君。可是與他們想像中的受膏者是不一樣的：任務是有的，如何成就？與他們想的、期盼的不一樣。</a:t>
            </a:r>
            <a:endParaRPr lang="en-US" altLang="zh-TW" sz="3200" dirty="0" smtClean="0">
              <a:effectLst/>
              <a:latin typeface="华文楷体"/>
              <a:ea typeface="华文楷体"/>
              <a:cs typeface="华文楷体"/>
            </a:endParaRPr>
          </a:p>
          <a:p>
            <a:pPr marL="914400" lvl="1" indent="-457200">
              <a:buFont typeface="Wingdings" charset="2"/>
              <a:buChar char="Ø"/>
            </a:pPr>
            <a:r>
              <a:rPr lang="zh-TW" altLang="en-US" sz="3200" dirty="0" smtClean="0">
                <a:effectLst/>
                <a:latin typeface="华文楷体"/>
                <a:ea typeface="华文楷体"/>
                <a:cs typeface="华文楷体"/>
              </a:rPr>
              <a:t>世界的王是怎麼樣的？專機、專車、護衛。天國的王是怎麼樣的？沒有那些。</a:t>
            </a:r>
            <a:endParaRPr lang="en-US" altLang="zh-TW" sz="3200" dirty="0" smtClean="0">
              <a:effectLst/>
              <a:latin typeface="华文楷体"/>
              <a:ea typeface="华文楷体"/>
              <a:cs typeface="华文楷体"/>
            </a:endParaRPr>
          </a:p>
          <a:p>
            <a:pPr marL="914400" lvl="1" indent="-457200">
              <a:buFont typeface="Wingdings" charset="2"/>
              <a:buChar char="Ø"/>
            </a:pPr>
            <a:r>
              <a:rPr lang="zh-TW" altLang="en-US" sz="3200" dirty="0" smtClean="0">
                <a:effectLst/>
                <a:latin typeface="华文楷体"/>
                <a:ea typeface="华文楷体"/>
                <a:cs typeface="华文楷体"/>
              </a:rPr>
              <a:t>世界的王有什麼能力？（人服事他們）天國的王有什麼能力？（醫病、趕鬼、平靜風與海、服事人）看馬可福音。</a:t>
            </a:r>
            <a:endParaRPr lang="en-US" altLang="zh-TW" sz="3200" dirty="0" smtClean="0">
              <a:effectLst/>
              <a:latin typeface="华文楷体"/>
              <a:ea typeface="华文楷体"/>
              <a:cs typeface="华文楷体"/>
            </a:endParaRPr>
          </a:p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在这以后，耶稣才开始提到自己要上十字架、从死里复活、教会</a:t>
            </a:r>
            <a:r>
              <a:rPr lang="zh-TW" altLang="en-US" sz="3200" dirty="0" smtClean="0">
                <a:effectLst/>
                <a:latin typeface="华文楷体"/>
                <a:ea typeface="华文楷体"/>
                <a:cs typeface="华文楷体"/>
              </a:rPr>
              <a:t>（祂的身體、永生神的家、弟兄姐妹）</a:t>
            </a: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建立的事情。</a:t>
            </a:r>
            <a:endParaRPr lang="en-US" altLang="zh-CN" sz="3200" dirty="0" smtClean="0">
              <a:effectLst/>
              <a:latin typeface="华文楷体"/>
              <a:ea typeface="华文楷体"/>
              <a:cs typeface="华文楷体"/>
            </a:endParaRPr>
          </a:p>
          <a:p>
            <a:pPr marL="914400" marR="0" lvl="1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TW" altLang="en-US" sz="3200" dirty="0" smtClean="0">
                <a:effectLst/>
                <a:latin typeface="华文楷体"/>
                <a:ea typeface="华文楷体"/>
                <a:cs typeface="华文楷体"/>
              </a:rPr>
              <a:t>也只有認識祂是誰才能明白祂是我們的榜樣。神的僕人</a:t>
            </a:r>
            <a:r>
              <a:rPr lang="en-US" altLang="zh-TW" sz="3200" dirty="0" smtClean="0">
                <a:effectLst/>
                <a:latin typeface="华文楷体"/>
                <a:ea typeface="华文楷体"/>
                <a:cs typeface="华文楷体"/>
              </a:rPr>
              <a:t>——</a:t>
            </a:r>
            <a:r>
              <a:rPr lang="zh-TW" altLang="en-US" sz="3200" dirty="0" smtClean="0">
                <a:effectLst/>
                <a:latin typeface="华文楷体"/>
                <a:ea typeface="华文楷体"/>
                <a:cs typeface="华文楷体"/>
              </a:rPr>
              <a:t>做我們的榜樣。</a:t>
            </a:r>
            <a:endParaRPr lang="en-US" altLang="zh-TW" sz="3200" dirty="0" smtClean="0">
              <a:effectLst/>
              <a:latin typeface="华文楷体"/>
              <a:ea typeface="华文楷体"/>
              <a:cs typeface="华文楷体"/>
            </a:endParaRPr>
          </a:p>
          <a:p>
            <a:pPr marL="914400" marR="0" lvl="1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TW" altLang="en-US" sz="3200" dirty="0" smtClean="0">
                <a:effectLst/>
                <a:latin typeface="华文楷体"/>
                <a:ea typeface="华文楷体"/>
                <a:cs typeface="华文楷体"/>
              </a:rPr>
              <a:t>有基督的心腸才重要</a:t>
            </a:r>
            <a:r>
              <a:rPr lang="en-US" altLang="zh-TW" sz="3200" dirty="0" smtClean="0">
                <a:effectLst/>
                <a:latin typeface="华文楷体"/>
                <a:ea typeface="华文楷体"/>
                <a:cs typeface="华文楷体"/>
              </a:rPr>
              <a:t>——</a:t>
            </a:r>
            <a:r>
              <a:rPr lang="zh-TW" altLang="en-US" sz="3200" dirty="0" smtClean="0">
                <a:effectLst/>
                <a:latin typeface="华文楷体"/>
                <a:ea typeface="华文楷体"/>
                <a:cs typeface="华文楷体"/>
              </a:rPr>
              <a:t>行公義、好憐憫、存謙卑的心與神同行是神所要的。</a:t>
            </a:r>
            <a:endParaRPr lang="en-US" altLang="zh-TW" sz="3200" dirty="0" smtClean="0">
              <a:effectLst/>
              <a:latin typeface="华文楷体"/>
              <a:ea typeface="华文楷体"/>
              <a:cs typeface="华文楷体"/>
            </a:endParaRPr>
          </a:p>
          <a:p>
            <a:pPr marL="914400" marR="0" lvl="1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TW" altLang="en-US" sz="3200" dirty="0" smtClean="0">
                <a:effectLst/>
                <a:latin typeface="华文楷体"/>
                <a:ea typeface="华文楷体"/>
                <a:cs typeface="华文楷体"/>
              </a:rPr>
              <a:t>如何服事人？服事的秘訣就在可</a:t>
            </a:r>
            <a:r>
              <a:rPr lang="en-US" altLang="zh-TW" sz="3200" dirty="0" smtClean="0">
                <a:effectLst/>
                <a:latin typeface="华文楷体"/>
                <a:ea typeface="华文楷体"/>
                <a:cs typeface="华文楷体"/>
              </a:rPr>
              <a:t>8:27</a:t>
            </a:r>
            <a:r>
              <a:rPr lang="zh-TW" altLang="en-US" sz="3200" dirty="0" smtClean="0">
                <a:effectLst/>
                <a:latin typeface="华文楷体"/>
                <a:ea typeface="华文楷体"/>
                <a:cs typeface="华文楷体"/>
              </a:rPr>
              <a:t>～</a:t>
            </a:r>
            <a:r>
              <a:rPr lang="en-US" altLang="zh-TW" sz="3200" dirty="0" smtClean="0">
                <a:effectLst/>
                <a:latin typeface="华文楷体"/>
                <a:ea typeface="华文楷体"/>
                <a:cs typeface="华文楷体"/>
              </a:rPr>
              <a:t>9:50——</a:t>
            </a:r>
            <a:r>
              <a:rPr lang="zh-TW" altLang="en-US" sz="3200" dirty="0" smtClean="0">
                <a:effectLst/>
                <a:latin typeface="华文楷体"/>
                <a:ea typeface="华文楷体"/>
                <a:cs typeface="华文楷体"/>
              </a:rPr>
              <a:t>不是靠著我們的能力，而是知道我們可以依靠神的能力。給人愛與盼望</a:t>
            </a:r>
            <a:r>
              <a:rPr lang="zh-TW" altLang="zh-TW" sz="3200" dirty="0" smtClean="0">
                <a:effectLst/>
                <a:latin typeface="华文楷体"/>
                <a:ea typeface="华文楷体"/>
                <a:cs typeface="华文楷体"/>
              </a:rPr>
              <a:t>。</a:t>
            </a:r>
            <a:endParaRPr lang="en-US" altLang="zh-TW" sz="3200" dirty="0" smtClean="0">
              <a:effectLst/>
              <a:latin typeface="华文楷体"/>
              <a:ea typeface="华文楷体"/>
              <a:cs typeface="华文楷体"/>
            </a:endParaRPr>
          </a:p>
          <a:p>
            <a:pPr marL="914400" marR="0" lvl="1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TW" altLang="en-US" sz="3200" dirty="0" smtClean="0">
                <a:effectLst/>
                <a:latin typeface="华文楷体"/>
                <a:ea typeface="华文楷体"/>
                <a:cs typeface="华文楷体"/>
              </a:rPr>
              <a:t>耶穌問這兩個問題真是關鍵的問題，你的答案決定你如何相信（永生）、如何跟隨（今生）。好像人有許多選擇，其實？</a:t>
            </a:r>
            <a:endParaRPr lang="en-US" altLang="zh-TW" sz="3200" dirty="0" smtClean="0">
              <a:effectLst/>
              <a:latin typeface="华文楷体"/>
              <a:ea typeface="华文楷体"/>
              <a:cs typeface="华文楷体"/>
            </a:endParaRPr>
          </a:p>
          <a:p>
            <a:pPr marL="914400" marR="0" lvl="1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TW" altLang="en-US" sz="3200" dirty="0" smtClean="0">
                <a:effectLst/>
                <a:latin typeface="华文楷体"/>
                <a:ea typeface="华文楷体"/>
                <a:cs typeface="华文楷体"/>
              </a:rPr>
              <a:t>好像我們需要尋找、花力氣去得著答案，不是的，而是回應祂的呼召。祂天天在伸手召喚我們。</a:t>
            </a:r>
            <a:endParaRPr lang="en-US" altLang="zh-TW" sz="3200" dirty="0" smtClean="0">
              <a:effectLst/>
              <a:latin typeface="华文楷体"/>
              <a:ea typeface="华文楷体"/>
              <a:cs typeface="华文楷体"/>
            </a:endParaRPr>
          </a:p>
          <a:p>
            <a:pPr marL="914400" marR="0" lvl="1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TW" altLang="en-US" sz="3200" dirty="0" smtClean="0">
                <a:effectLst/>
                <a:latin typeface="华文楷体"/>
                <a:ea typeface="华文楷体"/>
                <a:cs typeface="华文楷体"/>
              </a:rPr>
              <a:t>祂是我們的榜樣告訴我們也可以像祂一樣，因為使祂從死裡復活的力量也在我們裏面。所以我們相信祂、得著祂的生命以後，我們應該可以活得像耶穌一樣。</a:t>
            </a:r>
            <a:endParaRPr lang="en-US" altLang="zh-TW" sz="3200" dirty="0" smtClean="0">
              <a:effectLst/>
              <a:latin typeface="华文楷体"/>
              <a:ea typeface="华文楷体"/>
              <a:cs typeface="华文楷体"/>
            </a:endParaRPr>
          </a:p>
          <a:p>
            <a:pPr marL="1371600" marR="0" lvl="2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endParaRPr lang="en-US" altLang="zh-CN" sz="3200" dirty="0" smtClean="0">
              <a:effectLst/>
              <a:latin typeface="华文楷体"/>
              <a:ea typeface="华文楷体"/>
              <a:cs typeface="华文楷体"/>
            </a:endParaRPr>
          </a:p>
          <a:p>
            <a:pPr marL="914400" lvl="1" indent="-457200">
              <a:buFont typeface="Wingdings" charset="2"/>
              <a:buChar char="Ø"/>
            </a:pPr>
            <a:endParaRPr lang="en-US" altLang="zh-CN" sz="3200" dirty="0" smtClean="0">
              <a:effectLst/>
              <a:latin typeface="华文楷体"/>
              <a:ea typeface="华文楷体"/>
              <a:cs typeface="华文楷体"/>
            </a:endParaRPr>
          </a:p>
          <a:p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endParaRPr lang="en-US" sz="3200" dirty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29AD7E-76D6-8444-BD97-1689E74EDBD0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84606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结果？在可</a:t>
            </a:r>
            <a:r>
              <a:rPr lang="en-US" altLang="zh-CN" sz="3200" dirty="0" smtClean="0">
                <a:latin typeface="华文楷体"/>
                <a:ea typeface="华文楷体"/>
                <a:cs typeface="华文楷体"/>
              </a:rPr>
              <a:t>16:20</a:t>
            </a: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节门徒出去，到处宣传福音。主和他们同工，用神迹随着，证实所传的道。阿门！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endParaRPr lang="en-US" sz="3200" dirty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29AD7E-76D6-8444-BD97-1689E74EDBD0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84606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sz="3200" dirty="0" smtClean="0">
                <a:latin typeface="华文楷体"/>
                <a:ea typeface="华文楷体"/>
                <a:cs typeface="华文楷体"/>
              </a:rPr>
              <a:t>祂要我們的心</a:t>
            </a:r>
            <a:endParaRPr lang="en-US" altLang="zh-TW" sz="3200" dirty="0" smtClean="0">
              <a:latin typeface="华文楷体"/>
              <a:ea typeface="华文楷体"/>
              <a:cs typeface="华文楷体"/>
            </a:endParaRPr>
          </a:p>
          <a:p>
            <a:pPr marL="457200" indent="-457200">
              <a:buFont typeface="Wingdings" charset="2"/>
              <a:buChar char="Ø"/>
            </a:pPr>
            <a:r>
              <a:rPr lang="zh-TW" altLang="en-US" sz="3200" dirty="0" smtClean="0">
                <a:latin typeface="华文楷体"/>
                <a:ea typeface="华文楷体"/>
                <a:cs typeface="华文楷体"/>
              </a:rPr>
              <a:t>因為祂愛我們</a:t>
            </a:r>
            <a:endParaRPr lang="en-US" altLang="zh-TW" sz="3200" dirty="0" smtClean="0">
              <a:latin typeface="华文楷体"/>
              <a:ea typeface="华文楷体"/>
              <a:cs typeface="华文楷体"/>
            </a:endParaRPr>
          </a:p>
          <a:p>
            <a:pPr marL="457200" indent="-457200">
              <a:buFont typeface="Wingdings" charset="2"/>
              <a:buChar char="Ø"/>
            </a:pPr>
            <a:r>
              <a:rPr lang="zh-TW" altLang="en-US" sz="3200" dirty="0" smtClean="0">
                <a:latin typeface="华文楷体"/>
                <a:ea typeface="华文楷体"/>
                <a:cs typeface="华文楷体"/>
              </a:rPr>
              <a:t>所以我們會要得著祂（的心）</a:t>
            </a:r>
            <a:endParaRPr lang="en-US" altLang="zh-TW" sz="3200" dirty="0" smtClean="0">
              <a:latin typeface="华文楷体"/>
              <a:ea typeface="华文楷体"/>
              <a:cs typeface="华文楷体"/>
            </a:endParaRPr>
          </a:p>
          <a:p>
            <a:r>
              <a:rPr lang="zh-TW" altLang="en-US" sz="3200" dirty="0" smtClean="0">
                <a:latin typeface="华文楷体"/>
                <a:ea typeface="华文楷体"/>
                <a:cs typeface="华文楷体"/>
              </a:rPr>
              <a:t>我們要怎樣回應呢？</a:t>
            </a:r>
            <a:endParaRPr lang="en-US" altLang="zh-TW" sz="3200" dirty="0" smtClean="0">
              <a:latin typeface="华文楷体"/>
              <a:ea typeface="华文楷体"/>
              <a:cs typeface="华文楷体"/>
            </a:endParaRPr>
          </a:p>
          <a:p>
            <a:pPr marL="457200" indent="-457200">
              <a:buFont typeface="Wingdings" charset="2"/>
              <a:buChar char="Ø"/>
            </a:pPr>
            <a:r>
              <a:rPr lang="zh-TW" altLang="en-US" sz="3200" dirty="0" smtClean="0">
                <a:latin typeface="华文楷体"/>
                <a:ea typeface="华文楷体"/>
                <a:cs typeface="华文楷体"/>
              </a:rPr>
              <a:t>相信祂、接受祂、愛祂</a:t>
            </a:r>
            <a:endParaRPr lang="en-US" sz="3200" dirty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29AD7E-76D6-8444-BD97-1689E74EDBD0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46682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verOverla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C295150-4FD7-4802-B0EB-D52217513A72}" type="datetime1">
              <a:rPr lang="en-US" smtClean="0"/>
              <a:pPr/>
              <a:t>4/23/17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36DD0FD-55B0-48C4-8AF2-8A69533EDFC3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1194101" y="2887530"/>
            <a:ext cx="6779110" cy="923330"/>
            <a:chOff x="1172584" y="1381459"/>
            <a:chExt cx="6779110" cy="923330"/>
          </a:xfrm>
          <a:effectLst>
            <a:outerShdw blurRad="38100" dist="12700" dir="16200000" rotWithShape="0">
              <a:prstClr val="black">
                <a:alpha val="30000"/>
              </a:prstClr>
            </a:outerShdw>
          </a:effectLst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ln w="3175">
                    <a:solidFill>
                      <a:schemeClr val="tx2">
                        <a:alpha val="60000"/>
                      </a:schemeClr>
                    </a:solidFill>
                  </a:ln>
                  <a:solidFill>
                    <a:schemeClr val="tx2">
                      <a:lumMod val="90000"/>
                    </a:schemeClr>
                  </a:solidFill>
                  <a:effectLst>
                    <a:outerShdw blurRad="34925" dist="12700" dir="14400000" algn="ctr" rotWithShape="0">
                      <a:srgbClr val="000000">
                        <a:alpha val="21000"/>
                      </a:srgbClr>
                    </a:outerShdw>
                  </a:effectLst>
                  <a:latin typeface="Wingdings" pitchFamily="2" charset="2"/>
                </a:rPr>
                <a:t></a:t>
              </a:r>
              <a:endParaRPr lang="en-US" sz="5400" dirty="0">
                <a:ln w="3175">
                  <a:solidFill>
                    <a:schemeClr val="tx2">
                      <a:alpha val="60000"/>
                    </a:schemeClr>
                  </a:solidFill>
                </a:ln>
                <a:solidFill>
                  <a:schemeClr val="tx2">
                    <a:lumMod val="90000"/>
                  </a:schemeClr>
                </a:solidFill>
                <a:effectLst>
                  <a:outerShdw blurRad="34925" dist="12700" dir="14400000" algn="ctr" rotWithShape="0">
                    <a:srgbClr val="000000">
                      <a:alpha val="21000"/>
                    </a:srgbClr>
                  </a:outerShdw>
                </a:effectLst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293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3341" y="1387737"/>
            <a:ext cx="6777318" cy="1731982"/>
          </a:xfrm>
        </p:spPr>
        <p:txBody>
          <a:bodyPr anchor="b"/>
          <a:lstStyle>
            <a:lvl1pPr>
              <a:defRPr>
                <a:ln w="3175">
                  <a:solidFill>
                    <a:schemeClr val="tx1">
                      <a:alpha val="65000"/>
                    </a:schemeClr>
                  </a:solidFill>
                </a:ln>
                <a:solidFill>
                  <a:schemeClr val="tx1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76786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effectLst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92BEB-5202-498C-89F7-BBD3BEE1B887}" type="datetime1">
              <a:rPr lang="en-US" smtClean="0"/>
              <a:pPr/>
              <a:t>4/23/17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DD0FD-55B0-48C4-8AF2-8A69533EDFC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grpSp>
        <p:nvGrpSpPr>
          <p:cNvPr id="12" name="Group 11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3" name="TextBox 12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4" name="Straight Connector 13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overOverlay.pn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1172584" y="2887579"/>
            <a:ext cx="6779110" cy="923330"/>
            <a:chOff x="1172584" y="1381459"/>
            <a:chExt cx="6779110" cy="923330"/>
          </a:xfrm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7412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40" y="1204857"/>
            <a:ext cx="7754713" cy="1910716"/>
          </a:xfrm>
        </p:spPr>
        <p:txBody>
          <a:bodyPr anchor="b"/>
          <a:lstStyle>
            <a:lvl1pPr algn="ctr">
              <a:defRPr sz="5400" b="0" cap="none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8" y="3767316"/>
            <a:ext cx="7734747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2B6C6-10FF-4510-A888-F0B9C6A788B0}" type="datetime1">
              <a:rPr lang="en-US" smtClean="0"/>
              <a:pPr/>
              <a:t>4/23/17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DD0FD-55B0-48C4-8AF2-8A69533EDFC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47B31-A4E1-4FCE-8661-5EC33A675437}" type="datetime1">
              <a:rPr lang="en-US" smtClean="0"/>
              <a:pPr/>
              <a:t>4/23/17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DD0FD-55B0-48C4-8AF2-8A69533EDFC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grpSp>
        <p:nvGrpSpPr>
          <p:cNvPr id="13" name="Group 12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85800" y="2240280"/>
            <a:ext cx="3803904" cy="387705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4645151" y="2240280"/>
            <a:ext cx="3803904" cy="387705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1560" y="2240280"/>
            <a:ext cx="3442446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8488" y="2947595"/>
            <a:ext cx="3803904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2306" y="2240280"/>
            <a:ext cx="3447288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944368"/>
            <a:ext cx="3799728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832D-B7F8-4A85-B115-3F84BE9AC26D}" type="datetime1">
              <a:rPr lang="en-US" smtClean="0"/>
              <a:pPr/>
              <a:t>4/23/17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DD0FD-55B0-48C4-8AF2-8A69533EDFC3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4" name="Group 13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6" name="TextBox 15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7" name="Straight Connector 16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B34F3-05F7-41C1-B84E-68CE2E00C83C}" type="datetime1">
              <a:rPr lang="en-US" smtClean="0"/>
              <a:pPr/>
              <a:t>4/23/17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DD0FD-55B0-48C4-8AF2-8A69533EDFC3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0" name="Group 9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D47F82-2B2E-4837-B3AB-C94C672FBECB}" type="datetime1">
              <a:rPr lang="en-US" smtClean="0"/>
              <a:pPr/>
              <a:t>4/23/17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DD0FD-55B0-48C4-8AF2-8A69533EDFC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4579" y="1678195"/>
            <a:ext cx="3422483" cy="1886921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001" y="559398"/>
            <a:ext cx="4116667" cy="5566765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4579" y="3603812"/>
            <a:ext cx="3411725" cy="2517289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57738-F4B0-48EA-9B71-E0F723F8BF6C}" type="datetime1">
              <a:rPr lang="en-US" smtClean="0"/>
              <a:pPr/>
              <a:t>4/23/17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DD0FD-55B0-48C4-8AF2-8A69533EDFC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731" y="4668818"/>
            <a:ext cx="7767021" cy="644729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40000">
            <a:off x="2183792" y="666965"/>
            <a:ext cx="4772156" cy="3598016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24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8489" y="5324306"/>
            <a:ext cx="7756264" cy="80486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0D5EF-7D26-425F-8C45-B9312ACE18BC}" type="datetime1">
              <a:rPr lang="en-US" smtClean="0"/>
              <a:pPr/>
              <a:t>4/23/17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DD0FD-55B0-48C4-8AF2-8A69533EDFC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1895A-832A-4167-BE9B-7448CA062309}" type="datetime1">
              <a:rPr lang="en-US" smtClean="0"/>
              <a:pPr/>
              <a:t>4/23/17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DD0FD-55B0-48C4-8AF2-8A69533EDFC3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1" name="Group 10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5" name="TextBox 14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6" name="Straight Connector 15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6560" y="559398"/>
            <a:ext cx="1678193" cy="556676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8488" y="849854"/>
            <a:ext cx="5507917" cy="502382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571FF-D602-4BB6-9683-7A1E909D4296}" type="datetime1">
              <a:rPr lang="en-US" smtClean="0"/>
              <a:pPr/>
              <a:t>4/23/17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DD0FD-55B0-48C4-8AF2-8A69533EDFC3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1" name="Group 10"/>
          <p:cNvGrpSpPr/>
          <p:nvPr/>
        </p:nvGrpSpPr>
        <p:grpSpPr>
          <a:xfrm rot="5400000">
            <a:off x="3909050" y="2880823"/>
            <a:ext cx="5480154" cy="923330"/>
            <a:chOff x="1815339" y="1381459"/>
            <a:chExt cx="5480154" cy="923330"/>
          </a:xfrm>
        </p:grpSpPr>
        <p:sp>
          <p:nvSpPr>
            <p:cNvPr id="12" name="TextBox 11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3" name="Straight Connector 12"/>
            <p:cNvCxnSpPr/>
            <p:nvPr/>
          </p:nvCxnSpPr>
          <p:spPr>
            <a:xfrm flipH="1" flipV="1">
              <a:off x="1815339" y="1924709"/>
              <a:ext cx="2468880" cy="2505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4826613" y="1927417"/>
              <a:ext cx="2468880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83000">
                <a:schemeClr val="bg1">
                  <a:alpha val="11000"/>
                </a:schemeClr>
              </a:gs>
              <a:gs pos="100000">
                <a:schemeClr val="bg2">
                  <a:lumMod val="75000"/>
                  <a:alpha val="23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10542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7" y="2248347"/>
            <a:ext cx="7745505" cy="38778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0378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F1909345-DEE0-4B07-8E32-441AC9DA095E}" type="datetime1">
              <a:rPr lang="en-US" smtClean="0"/>
              <a:pPr/>
              <a:t>4/23/17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6144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9264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F36DD0FD-55B0-48C4-8AF2-8A69533EDFC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76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77724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"/>
        <a:defRPr sz="2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0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50876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82880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14884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1387737"/>
            <a:ext cx="7850909" cy="1731982"/>
          </a:xfrm>
        </p:spPr>
        <p:txBody>
          <a:bodyPr/>
          <a:lstStyle/>
          <a:p>
            <a:r>
              <a:rPr lang="zh-CN" altLang="en-US" sz="6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Weibei SC Bold"/>
                <a:ea typeface="华文楷体"/>
                <a:cs typeface="Weibei SC Bold"/>
              </a:rPr>
              <a:t>好消息</a:t>
            </a:r>
            <a:endParaRPr lang="en-US" sz="60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Weibei SC Bold"/>
              <a:ea typeface="华文楷体"/>
              <a:cs typeface="Weibei SC Bold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之四</a:t>
            </a:r>
            <a:endParaRPr lang="en-US" sz="40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24735460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/>
            <a:r>
              <a:rPr lang="zh-CN" altLang="en-US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马可福音是写给非犹太人的</a:t>
            </a:r>
            <a:endParaRPr lang="en-US" altLang="zh-CN" sz="48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 algn="just"/>
            <a:r>
              <a:rPr lang="zh-CN" altLang="en-US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神要它的读者知道：</a:t>
            </a:r>
            <a:endParaRPr lang="en-US" altLang="zh-CN" sz="48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 lvl="1" algn="just">
              <a:buFont typeface="Arial"/>
              <a:buChar char="•"/>
            </a:pPr>
            <a:r>
              <a:rPr lang="zh-CN" altLang="en-US" sz="46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天国近了</a:t>
            </a:r>
            <a:endParaRPr lang="en-US" altLang="zh-CN" sz="46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 lvl="1" algn="just">
              <a:buFont typeface="Arial"/>
              <a:buChar char="•"/>
            </a:pPr>
            <a:r>
              <a:rPr lang="zh-CN" altLang="en-US" sz="46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人需要悔改</a:t>
            </a:r>
            <a:endParaRPr lang="en-US" altLang="zh-CN" sz="46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 lvl="1" algn="just">
              <a:buFont typeface="Arial"/>
              <a:buChar char="•"/>
            </a:pPr>
            <a:r>
              <a:rPr lang="zh-TW" altLang="en-US" sz="46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更需要相信</a:t>
            </a:r>
            <a:r>
              <a:rPr lang="en-US" altLang="zh-TW" sz="46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——</a:t>
            </a:r>
            <a:r>
              <a:rPr lang="zh-CN" altLang="en-US" sz="46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就是接受拯救的礼物</a:t>
            </a:r>
            <a:r>
              <a:rPr lang="zh-TW" altLang="zh-CN" sz="46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：</a:t>
            </a:r>
            <a:r>
              <a:rPr lang="zh-CN" altLang="en-US" sz="46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进天国</a:t>
            </a:r>
            <a:endParaRPr lang="en-US" altLang="zh-CN" sz="46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44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好消息之四</a:t>
            </a:r>
            <a:endParaRPr lang="en-US" sz="44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33394851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algn="just"/>
            <a:r>
              <a:rPr lang="zh-CN" altLang="en-US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两个问题</a:t>
            </a:r>
            <a:endParaRPr lang="en-US" altLang="zh-CN" sz="48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 algn="just"/>
            <a:r>
              <a:rPr lang="zh-CN" altLang="en-US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耶稣和门徒出去，往凯撒利亚腓立比村庄去；在路上问门徒说：「人说我是谁？」他们说：「有人说是施洗的约翰；有人说是以利亚；又有人说是先知里的一位。」又问他们说：「你们说我是谁？」彼得回答说：「你是基督。」</a:t>
            </a:r>
            <a:r>
              <a:rPr lang="zh-CN" altLang="en-US" sz="48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（可</a:t>
            </a:r>
            <a:r>
              <a:rPr lang="zh-CN" altLang="zh-CN" sz="48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8</a:t>
            </a:r>
            <a:r>
              <a:rPr lang="en-US" altLang="zh-CN" sz="48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:</a:t>
            </a:r>
            <a:r>
              <a:rPr lang="zh-CN" altLang="zh-CN" sz="48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2</a:t>
            </a:r>
            <a:r>
              <a:rPr lang="en-US" altLang="zh-CN" sz="48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7</a:t>
            </a:r>
            <a:r>
              <a:rPr lang="zh-CN" altLang="en-US" sz="48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～</a:t>
            </a:r>
            <a:r>
              <a:rPr lang="en-US" altLang="zh-CN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29</a:t>
            </a:r>
            <a:r>
              <a:rPr lang="zh-CN" altLang="en-US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）</a:t>
            </a:r>
            <a:endParaRPr lang="en-US" altLang="zh-CN" sz="48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44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好消息之四</a:t>
            </a:r>
            <a:endParaRPr lang="en-US" sz="44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22297561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algn="just"/>
            <a:r>
              <a:rPr lang="zh-CN" altLang="en-US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祂又对他们说：「你们往普天下去，传福音给万民听。信而受洗，必然得救；不信的，必被定罪。信的人必有神迹随着他们，就是奉我的名赶鬼；说新方言；手能拿蛇；若喝了什么毒物，也必不受害；手按病人，病人就必好了。」</a:t>
            </a:r>
            <a:r>
              <a:rPr lang="zh-CN" altLang="en-US" sz="48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（可</a:t>
            </a:r>
            <a:r>
              <a:rPr lang="zh-CN" altLang="zh-CN" sz="48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1</a:t>
            </a:r>
            <a:r>
              <a:rPr lang="en-US" altLang="zh-CN" sz="48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6:</a:t>
            </a:r>
            <a:r>
              <a:rPr lang="zh-CN" altLang="zh-CN" sz="48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1</a:t>
            </a:r>
            <a:r>
              <a:rPr lang="en-US" altLang="zh-CN" sz="48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5</a:t>
            </a:r>
            <a:r>
              <a:rPr lang="zh-CN" altLang="en-US" sz="48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～</a:t>
            </a:r>
            <a:r>
              <a:rPr lang="zh-CN" altLang="zh-CN" sz="48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1</a:t>
            </a:r>
            <a:r>
              <a:rPr lang="en-US" altLang="zh-CN" sz="48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8</a:t>
            </a:r>
            <a:r>
              <a:rPr lang="zh-CN" altLang="en-US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）</a:t>
            </a:r>
            <a:endParaRPr lang="en-US" altLang="zh-CN" sz="48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44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好消息之四</a:t>
            </a:r>
            <a:endParaRPr lang="en-US" sz="44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32600110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sz="36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因为神的儿子成了人的儿子</a:t>
            </a:r>
            <a:r>
              <a:rPr lang="zh-CN" altLang="zh-CN" sz="36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，</a:t>
            </a:r>
            <a:r>
              <a:rPr lang="zh-CN" altLang="en-US" sz="36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所以我们这些人的孩子可以成为神的孩子。</a:t>
            </a:r>
            <a:endParaRPr lang="en-US" altLang="zh-CN" sz="36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r>
              <a:rPr lang="zh-CN" altLang="en-US" sz="36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让我们相信祂</a:t>
            </a:r>
            <a:r>
              <a:rPr lang="en-US" altLang="zh-CN" sz="36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—</a:t>
            </a:r>
            <a:r>
              <a:rPr lang="zh-CN" altLang="en-US" sz="36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所以可以得救，活在祂的爱与同在里。</a:t>
            </a:r>
            <a:endParaRPr lang="en-US" altLang="zh-CN" sz="36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44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好消息之四</a:t>
            </a:r>
            <a:endParaRPr lang="en-US" sz="44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64337033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Hardcover">
  <a:themeElements>
    <a:clrScheme name="Hardcover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Hardcover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Hardcover">
      <a:fillStyleLst>
        <a:solidFill>
          <a:schemeClr val="phClr"/>
        </a:solidFill>
        <a:solidFill>
          <a:schemeClr val="phClr">
            <a:tint val="68000"/>
            <a:shade val="94000"/>
            <a:satMod val="300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80000"/>
                <a:lumMod val="98000"/>
              </a:schemeClr>
            </a:gs>
            <a:gs pos="100000">
              <a:schemeClr val="phClr">
                <a:satMod val="130000"/>
              </a:schemeClr>
            </a:gs>
          </a:gsLst>
          <a:lin ang="5160000" scaled="0"/>
        </a:gradFill>
      </a:fillStyleLst>
      <a:lnStyleLst>
        <a:ln w="12700" cap="flat" cmpd="sng" algn="ctr">
          <a:solidFill>
            <a:schemeClr val="phClr">
              <a:shade val="90000"/>
              <a:lumMod val="90000"/>
            </a:schemeClr>
          </a:solidFill>
          <a:prstDash val="solid"/>
        </a:ln>
        <a:ln w="1905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12700" dir="5400000" rotWithShape="0">
              <a:srgbClr val="000000">
                <a:alpha val="1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6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400000"/>
            </a:lightRig>
          </a:scene3d>
          <a:sp3d>
            <a:bevelT w="25400" h="25400"/>
          </a:sp3d>
        </a:effectStyle>
      </a:effectStyleLst>
      <a:bgFillStyleLst>
        <a:solidFill>
          <a:schemeClr val="phClr">
            <a:tint val="96000"/>
            <a:lumMod val="11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tx="0" ty="0" sx="60000" sy="6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Hardcover.thmx</Template>
  <TotalTime>67075</TotalTime>
  <Words>746</Words>
  <Application>Microsoft Macintosh PowerPoint</Application>
  <PresentationFormat>On-screen Show (4:3)</PresentationFormat>
  <Paragraphs>68</Paragraphs>
  <Slides>5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Hardcover</vt:lpstr>
      <vt:lpstr>好消息</vt:lpstr>
      <vt:lpstr>好消息之四</vt:lpstr>
      <vt:lpstr>好消息之四</vt:lpstr>
      <vt:lpstr>好消息之四</vt:lpstr>
      <vt:lpstr>好消息之四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得地为业的异象</dc:title>
  <dc:subject/>
  <dc:creator>Cheng-Kuo Chi</dc:creator>
  <cp:keywords/>
  <dc:description/>
  <cp:lastModifiedBy>Cheng-Kuo Chi</cp:lastModifiedBy>
  <cp:revision>183</cp:revision>
  <dcterms:created xsi:type="dcterms:W3CDTF">2016-11-03T20:20:36Z</dcterms:created>
  <dcterms:modified xsi:type="dcterms:W3CDTF">2017-04-23T14:39:13Z</dcterms:modified>
  <cp:category/>
</cp:coreProperties>
</file>